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notesMasterIdLst>
    <p:notesMasterId r:id="rId49"/>
  </p:notesMasterIdLst>
  <p:handoutMasterIdLst>
    <p:handoutMasterId r:id="rId50"/>
  </p:handoutMasterIdLst>
  <p:sldIdLst>
    <p:sldId id="297" r:id="rId2"/>
    <p:sldId id="273" r:id="rId3"/>
    <p:sldId id="298" r:id="rId4"/>
    <p:sldId id="299" r:id="rId5"/>
    <p:sldId id="300" r:id="rId6"/>
    <p:sldId id="301" r:id="rId7"/>
    <p:sldId id="302" r:id="rId8"/>
    <p:sldId id="303" r:id="rId9"/>
    <p:sldId id="304" r:id="rId10"/>
    <p:sldId id="305" r:id="rId11"/>
    <p:sldId id="306" r:id="rId12"/>
    <p:sldId id="307" r:id="rId13"/>
    <p:sldId id="315" r:id="rId14"/>
    <p:sldId id="276" r:id="rId15"/>
    <p:sldId id="308" r:id="rId16"/>
    <p:sldId id="310" r:id="rId17"/>
    <p:sldId id="316" r:id="rId18"/>
    <p:sldId id="318" r:id="rId19"/>
    <p:sldId id="309" r:id="rId20"/>
    <p:sldId id="317" r:id="rId21"/>
    <p:sldId id="322" r:id="rId22"/>
    <p:sldId id="324" r:id="rId23"/>
    <p:sldId id="327" r:id="rId24"/>
    <p:sldId id="332" r:id="rId25"/>
    <p:sldId id="331" r:id="rId26"/>
    <p:sldId id="329" r:id="rId27"/>
    <p:sldId id="328" r:id="rId28"/>
    <p:sldId id="339" r:id="rId29"/>
    <p:sldId id="341" r:id="rId30"/>
    <p:sldId id="267" r:id="rId31"/>
    <p:sldId id="342" r:id="rId32"/>
    <p:sldId id="364" r:id="rId33"/>
    <p:sldId id="343" r:id="rId34"/>
    <p:sldId id="347" r:id="rId35"/>
    <p:sldId id="345" r:id="rId36"/>
    <p:sldId id="346" r:id="rId37"/>
    <p:sldId id="348" r:id="rId38"/>
    <p:sldId id="365" r:id="rId39"/>
    <p:sldId id="260" r:id="rId40"/>
    <p:sldId id="349" r:id="rId41"/>
    <p:sldId id="350" r:id="rId42"/>
    <p:sldId id="262" r:id="rId43"/>
    <p:sldId id="351" r:id="rId44"/>
    <p:sldId id="354" r:id="rId45"/>
    <p:sldId id="355" r:id="rId46"/>
    <p:sldId id="359" r:id="rId47"/>
    <p:sldId id="363" r:id="rId48"/>
  </p:sldIdLst>
  <p:sldSz cx="9144000" cy="6858000" type="screen4x3"/>
  <p:notesSz cx="10234613" cy="7099300"/>
  <p:defaultTextStyle>
    <a:defPPr>
      <a:defRPr lang="en-GB"/>
    </a:defPPr>
    <a:lvl1pPr algn="l" rtl="0" fontAlgn="base">
      <a:spcBef>
        <a:spcPct val="0"/>
      </a:spcBef>
      <a:spcAft>
        <a:spcPct val="0"/>
      </a:spcAft>
      <a:defRPr sz="2400" kern="1200">
        <a:solidFill>
          <a:schemeClr val="tx1"/>
        </a:solidFill>
        <a:latin typeface="Arial"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300"/>
    <a:srgbClr val="FF0000"/>
    <a:srgbClr val="FFFF00"/>
    <a:srgbClr val="FFFFCC"/>
    <a:srgbClr val="FF5050"/>
    <a:srgbClr val="FFCCFF"/>
    <a:srgbClr val="00FFFF"/>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22" d="100"/>
          <a:sy n="122" d="100"/>
        </p:scale>
        <p:origin x="120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435304" cy="355681"/>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5797022" y="0"/>
            <a:ext cx="4435304" cy="355681"/>
          </a:xfrm>
          <a:prstGeom prst="rect">
            <a:avLst/>
          </a:prstGeom>
        </p:spPr>
        <p:txBody>
          <a:bodyPr vert="horz" lIns="91440" tIns="45720" rIns="91440" bIns="45720" rtlCol="0"/>
          <a:lstStyle>
            <a:lvl1pPr algn="r">
              <a:defRPr sz="1200"/>
            </a:lvl1pPr>
          </a:lstStyle>
          <a:p>
            <a:fld id="{9A8A9F89-B7CE-4319-A54A-4F2D8283B7D6}" type="datetimeFigureOut">
              <a:rPr lang="en-AU" smtClean="0"/>
              <a:t>13/03/2016</a:t>
            </a:fld>
            <a:endParaRPr lang="en-AU"/>
          </a:p>
        </p:txBody>
      </p:sp>
      <p:sp>
        <p:nvSpPr>
          <p:cNvPr id="4" name="Footer Placeholder 3"/>
          <p:cNvSpPr>
            <a:spLocks noGrp="1"/>
          </p:cNvSpPr>
          <p:nvPr>
            <p:ph type="ftr" sz="quarter" idx="2"/>
          </p:nvPr>
        </p:nvSpPr>
        <p:spPr>
          <a:xfrm>
            <a:off x="1" y="6743619"/>
            <a:ext cx="4435304" cy="355681"/>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5797022" y="6743619"/>
            <a:ext cx="4435304" cy="355681"/>
          </a:xfrm>
          <a:prstGeom prst="rect">
            <a:avLst/>
          </a:prstGeom>
        </p:spPr>
        <p:txBody>
          <a:bodyPr vert="horz" lIns="91440" tIns="45720" rIns="91440" bIns="45720" rtlCol="0" anchor="b"/>
          <a:lstStyle>
            <a:lvl1pPr algn="r">
              <a:defRPr sz="1200"/>
            </a:lvl1pPr>
          </a:lstStyle>
          <a:p>
            <a:fld id="{B18D8CBE-BDCC-42A8-B0EA-3752AB331047}" type="slidenum">
              <a:rPr lang="en-AU" smtClean="0"/>
              <a:t>‹#›</a:t>
            </a:fld>
            <a:endParaRPr lang="en-AU"/>
          </a:p>
        </p:txBody>
      </p:sp>
    </p:spTree>
    <p:extLst>
      <p:ext uri="{BB962C8B-B14F-4D97-AF65-F5344CB8AC3E}">
        <p14:creationId xmlns:p14="http://schemas.microsoft.com/office/powerpoint/2010/main" val="3820486550"/>
      </p:ext>
    </p:extLst>
  </p:cSld>
  <p:clrMap bg1="lt1" tx1="dk1" bg2="lt2" tx2="dk2" accent1="accent1" accent2="accent2" accent3="accent3" accent4="accent4" accent5="accent5" accent6="accent6" hlink="hlink" folHlink="folHlink"/>
</p:handoutMaster>
</file>

<file path=ppt/media/audio1.wav>
</file>

<file path=ppt/media/audio2.wav>
</file>

<file path=ppt/media/audio3.wav>
</file>

<file path=ppt/media/audio4.wav>
</file>

<file path=ppt/media/audio5.wav>
</file>

<file path=ppt/media/image1.jpeg>
</file>

<file path=ppt/media/image10.gif>
</file>

<file path=ppt/media/image11.jpeg>
</file>

<file path=ppt/media/image12.gif>
</file>

<file path=ppt/media/image13.jpg>
</file>

<file path=ppt/media/image14.gif>
</file>

<file path=ppt/media/image15.gif>
</file>

<file path=ppt/media/image16.png>
</file>

<file path=ppt/media/image17.gif>
</file>

<file path=ppt/media/image18.gif>
</file>

<file path=ppt/media/image19.gif>
</file>

<file path=ppt/media/image2.gif>
</file>

<file path=ppt/media/image20.jpeg>
</file>

<file path=ppt/media/image21.png>
</file>

<file path=ppt/media/image22.jpeg>
</file>

<file path=ppt/media/image23.jpeg>
</file>

<file path=ppt/media/image3.gif>
</file>

<file path=ppt/media/image4.gif>
</file>

<file path=ppt/media/image5.jp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Rectangle 2"/>
          <p:cNvSpPr>
            <a:spLocks noGrp="1" noChangeArrowheads="1"/>
          </p:cNvSpPr>
          <p:nvPr>
            <p:ph type="hdr" sz="quarter"/>
          </p:nvPr>
        </p:nvSpPr>
        <p:spPr bwMode="auto">
          <a:xfrm>
            <a:off x="1" y="0"/>
            <a:ext cx="4434998" cy="35496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defRPr sz="1300" smtClean="0">
                <a:latin typeface="Times New Roman" pitchFamily="18" charset="0"/>
              </a:defRPr>
            </a:lvl1pPr>
          </a:lstStyle>
          <a:p>
            <a:pPr>
              <a:defRPr/>
            </a:pPr>
            <a:endParaRPr lang="en-US"/>
          </a:p>
        </p:txBody>
      </p:sp>
      <p:sp>
        <p:nvSpPr>
          <p:cNvPr id="18435" name="Rectangle 3"/>
          <p:cNvSpPr>
            <a:spLocks noGrp="1" noChangeArrowheads="1"/>
          </p:cNvSpPr>
          <p:nvPr>
            <p:ph type="dt" idx="1"/>
          </p:nvPr>
        </p:nvSpPr>
        <p:spPr bwMode="auto">
          <a:xfrm>
            <a:off x="5797247" y="0"/>
            <a:ext cx="4434998" cy="35496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a:defRPr sz="1300" smtClean="0">
                <a:latin typeface="Times New Roman" pitchFamily="18" charset="0"/>
              </a:defRPr>
            </a:lvl1pPr>
          </a:lstStyle>
          <a:p>
            <a:pPr>
              <a:defRPr/>
            </a:pPr>
            <a:endParaRPr lang="en-US"/>
          </a:p>
        </p:txBody>
      </p:sp>
      <p:sp>
        <p:nvSpPr>
          <p:cNvPr id="23556" name="Rectangle 4"/>
          <p:cNvSpPr>
            <a:spLocks noGrp="1" noRot="1" noChangeAspect="1" noChangeArrowheads="1" noTextEdit="1"/>
          </p:cNvSpPr>
          <p:nvPr>
            <p:ph type="sldImg" idx="2"/>
          </p:nvPr>
        </p:nvSpPr>
        <p:spPr bwMode="auto">
          <a:xfrm>
            <a:off x="3343275" y="533400"/>
            <a:ext cx="3548063" cy="2660650"/>
          </a:xfrm>
          <a:prstGeom prst="rect">
            <a:avLst/>
          </a:prstGeom>
          <a:noFill/>
          <a:ln w="9525">
            <a:solidFill>
              <a:srgbClr val="000000"/>
            </a:solidFill>
            <a:miter lim="800000"/>
            <a:headEnd/>
            <a:tailEnd/>
          </a:ln>
        </p:spPr>
      </p:sp>
      <p:sp>
        <p:nvSpPr>
          <p:cNvPr id="18437" name="Rectangle 5"/>
          <p:cNvSpPr>
            <a:spLocks noGrp="1" noChangeArrowheads="1"/>
          </p:cNvSpPr>
          <p:nvPr>
            <p:ph type="body" sz="quarter" idx="3"/>
          </p:nvPr>
        </p:nvSpPr>
        <p:spPr bwMode="auto">
          <a:xfrm>
            <a:off x="1023462" y="3372167"/>
            <a:ext cx="8187690" cy="319468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8438" name="Rectangle 6"/>
          <p:cNvSpPr>
            <a:spLocks noGrp="1" noChangeArrowheads="1"/>
          </p:cNvSpPr>
          <p:nvPr>
            <p:ph type="ftr" sz="quarter" idx="4"/>
          </p:nvPr>
        </p:nvSpPr>
        <p:spPr bwMode="auto">
          <a:xfrm>
            <a:off x="1" y="6743103"/>
            <a:ext cx="4434998" cy="35496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defRPr sz="1300" smtClean="0">
                <a:latin typeface="Times New Roman" pitchFamily="18" charset="0"/>
              </a:defRPr>
            </a:lvl1pPr>
          </a:lstStyle>
          <a:p>
            <a:pPr>
              <a:defRPr/>
            </a:pPr>
            <a:endParaRPr lang="en-US"/>
          </a:p>
        </p:txBody>
      </p:sp>
      <p:sp>
        <p:nvSpPr>
          <p:cNvPr id="18439" name="Rectangle 7"/>
          <p:cNvSpPr>
            <a:spLocks noGrp="1" noChangeArrowheads="1"/>
          </p:cNvSpPr>
          <p:nvPr>
            <p:ph type="sldNum" sz="quarter" idx="5"/>
          </p:nvPr>
        </p:nvSpPr>
        <p:spPr bwMode="auto">
          <a:xfrm>
            <a:off x="5797247" y="6743103"/>
            <a:ext cx="4434998" cy="35496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a:defRPr sz="1300" smtClean="0">
                <a:latin typeface="Times New Roman" pitchFamily="18" charset="0"/>
              </a:defRPr>
            </a:lvl1pPr>
          </a:lstStyle>
          <a:p>
            <a:pPr>
              <a:defRPr/>
            </a:pPr>
            <a:fld id="{49B571E4-ED2C-470E-843A-7D594FEEAE37}" type="slidenum">
              <a:rPr lang="en-US"/>
              <a:pPr>
                <a:defRPr/>
              </a:pPr>
              <a:t>‹#›</a:t>
            </a:fld>
            <a:endParaRPr lang="en-US"/>
          </a:p>
        </p:txBody>
      </p:sp>
    </p:spTree>
    <p:extLst>
      <p:ext uri="{BB962C8B-B14F-4D97-AF65-F5344CB8AC3E}">
        <p14:creationId xmlns:p14="http://schemas.microsoft.com/office/powerpoint/2010/main" val="326382331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BA8C4B34-EF2E-4327-95EA-0618C0859627}" type="slidenum">
              <a:rPr lang="en-AU" smtClean="0"/>
              <a:pPr/>
              <a:t>1</a:t>
            </a:fld>
            <a:endParaRPr lang="en-AU" dirty="0"/>
          </a:p>
        </p:txBody>
      </p:sp>
    </p:spTree>
    <p:extLst>
      <p:ext uri="{BB962C8B-B14F-4D97-AF65-F5344CB8AC3E}">
        <p14:creationId xmlns:p14="http://schemas.microsoft.com/office/powerpoint/2010/main" val="3463096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BA8C4B34-EF2E-4327-95EA-0618C0859627}" type="slidenum">
              <a:rPr lang="en-AU" smtClean="0"/>
              <a:pPr/>
              <a:t>15</a:t>
            </a:fld>
            <a:endParaRPr lang="en-AU" dirty="0"/>
          </a:p>
        </p:txBody>
      </p:sp>
    </p:spTree>
    <p:extLst>
      <p:ext uri="{BB962C8B-B14F-4D97-AF65-F5344CB8AC3E}">
        <p14:creationId xmlns:p14="http://schemas.microsoft.com/office/powerpoint/2010/main" val="3749123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BA8C4B34-EF2E-4327-95EA-0618C0859627}" type="slidenum">
              <a:rPr lang="en-AU" smtClean="0"/>
              <a:pPr/>
              <a:t>22</a:t>
            </a:fld>
            <a:endParaRPr lang="en-AU" dirty="0"/>
          </a:p>
        </p:txBody>
      </p:sp>
    </p:spTree>
    <p:extLst>
      <p:ext uri="{BB962C8B-B14F-4D97-AF65-F5344CB8AC3E}">
        <p14:creationId xmlns:p14="http://schemas.microsoft.com/office/powerpoint/2010/main" val="13312400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BA8C4B34-EF2E-4327-95EA-0618C0859627}" type="slidenum">
              <a:rPr lang="en-AU" smtClean="0"/>
              <a:pPr/>
              <a:t>29</a:t>
            </a:fld>
            <a:endParaRPr lang="en-AU" dirty="0"/>
          </a:p>
        </p:txBody>
      </p:sp>
    </p:spTree>
    <p:extLst>
      <p:ext uri="{BB962C8B-B14F-4D97-AF65-F5344CB8AC3E}">
        <p14:creationId xmlns:p14="http://schemas.microsoft.com/office/powerpoint/2010/main" val="20664607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7DE6950B-4F9E-4ED3-B633-CE2C44DD4ADA}" type="slidenum">
              <a:rPr lang="en-GB" smtClean="0"/>
              <a:pPr>
                <a:defRPr/>
              </a:pPr>
              <a:t>‹#›</a:t>
            </a:fld>
            <a:endParaRPr lang="en-GB"/>
          </a:p>
        </p:txBody>
      </p:sp>
    </p:spTree>
    <p:extLst>
      <p:ext uri="{BB962C8B-B14F-4D97-AF65-F5344CB8AC3E}">
        <p14:creationId xmlns:p14="http://schemas.microsoft.com/office/powerpoint/2010/main" val="3890878127"/>
      </p:ext>
    </p:extLst>
  </p:cSld>
  <p:clrMapOvr>
    <a:masterClrMapping/>
  </p:clrMapOvr>
  <p:transition>
    <p:fade thruBlk="1"/>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6" name="Footer Placeholder 5"/>
          <p:cNvSpPr>
            <a:spLocks noGrp="1"/>
          </p:cNvSpPr>
          <p:nvPr>
            <p:ph type="ftr" sz="quarter" idx="11"/>
          </p:nvPr>
        </p:nvSpPr>
        <p:spPr/>
        <p:txBody>
          <a:bodyPr/>
          <a:lstStyle/>
          <a:p>
            <a:pPr>
              <a:defRPr/>
            </a:pPr>
            <a:endParaRPr lang="en-GB"/>
          </a:p>
        </p:txBody>
      </p:sp>
      <p:sp>
        <p:nvSpPr>
          <p:cNvPr id="7" name="Slide Number Placeholder 6"/>
          <p:cNvSpPr>
            <a:spLocks noGrp="1"/>
          </p:cNvSpPr>
          <p:nvPr>
            <p:ph type="sldNum" sz="quarter" idx="12"/>
          </p:nvPr>
        </p:nvSpPr>
        <p:spPr/>
        <p:txBody>
          <a:bodyPr/>
          <a:lstStyle/>
          <a:p>
            <a:pPr>
              <a:defRPr/>
            </a:pPr>
            <a:fld id="{B01A74A7-0174-4B98-80F7-BE5C889B0626}" type="slidenum">
              <a:rPr lang="en-GB" smtClean="0"/>
              <a:pPr>
                <a:defRPr/>
              </a:pPr>
              <a:t>‹#›</a:t>
            </a:fld>
            <a:endParaRPr lang="en-GB"/>
          </a:p>
        </p:txBody>
      </p:sp>
    </p:spTree>
    <p:extLst>
      <p:ext uri="{BB962C8B-B14F-4D97-AF65-F5344CB8AC3E}">
        <p14:creationId xmlns:p14="http://schemas.microsoft.com/office/powerpoint/2010/main" val="1974705269"/>
      </p:ext>
    </p:extLst>
  </p:cSld>
  <p:clrMapOvr>
    <a:masterClrMapping/>
  </p:clrMapOvr>
  <p:timing>
    <p:tnLst>
      <p:par>
        <p:cTn id="1" dur="indefinite" restart="never" nodeType="tmRoot"/>
      </p:par>
    </p:tnLst>
  </p:timing>
  <p:hf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B01A74A7-0174-4B98-80F7-BE5C889B0626}" type="slidenum">
              <a:rPr lang="en-GB" smtClean="0"/>
              <a:pPr>
                <a:defRPr/>
              </a:pPr>
              <a:t>‹#›</a:t>
            </a:fld>
            <a:endParaRPr lang="en-GB"/>
          </a:p>
        </p:txBody>
      </p:sp>
    </p:spTree>
    <p:extLst>
      <p:ext uri="{BB962C8B-B14F-4D97-AF65-F5344CB8AC3E}">
        <p14:creationId xmlns:p14="http://schemas.microsoft.com/office/powerpoint/2010/main" val="726244474"/>
      </p:ext>
    </p:extLst>
  </p:cSld>
  <p:clrMapOvr>
    <a:masterClrMapping/>
  </p:clrMapOvr>
  <p:timing>
    <p:tnLst>
      <p:par>
        <p:cTn id="1" dur="indefinite" restart="never" nodeType="tmRoot"/>
      </p:par>
    </p:tnLst>
  </p:timing>
  <p:hf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B01A74A7-0174-4B98-80F7-BE5C889B0626}" type="slidenum">
              <a:rPr lang="en-GB" smtClean="0"/>
              <a:pPr>
                <a:defRPr/>
              </a:pPr>
              <a:t>‹#›</a:t>
            </a:fld>
            <a:endParaRPr lang="en-GB"/>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2893234760"/>
      </p:ext>
    </p:extLst>
  </p:cSld>
  <p:clrMapOvr>
    <a:masterClrMapping/>
  </p:clrMapOvr>
  <p:timing>
    <p:tnLst>
      <p:par>
        <p:cTn id="1" dur="indefinite" restart="never" nodeType="tmRoot"/>
      </p:par>
    </p:tnLst>
  </p:timing>
  <p:hf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B01A74A7-0174-4B98-80F7-BE5C889B0626}" type="slidenum">
              <a:rPr lang="en-GB" smtClean="0"/>
              <a:pPr>
                <a:defRPr/>
              </a:pPr>
              <a:t>‹#›</a:t>
            </a:fld>
            <a:endParaRPr lang="en-GB"/>
          </a:p>
        </p:txBody>
      </p:sp>
    </p:spTree>
    <p:extLst>
      <p:ext uri="{BB962C8B-B14F-4D97-AF65-F5344CB8AC3E}">
        <p14:creationId xmlns:p14="http://schemas.microsoft.com/office/powerpoint/2010/main" val="2105286038"/>
      </p:ext>
    </p:extLst>
  </p:cSld>
  <p:clrMapOvr>
    <a:masterClrMapping/>
  </p:clrMapOvr>
  <p:timing>
    <p:tnLst>
      <p:par>
        <p:cTn id="1" dur="indefinite" restart="never" nodeType="tmRoot"/>
      </p:par>
    </p:tnLst>
  </p:timing>
  <p:hf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4"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B01A74A7-0174-4B98-80F7-BE5C889B0626}" type="slidenum">
              <a:rPr lang="en-GB" smtClean="0"/>
              <a:pPr>
                <a:defRPr/>
              </a:pPr>
              <a:t>‹#›</a:t>
            </a:fld>
            <a:endParaRPr lang="en-GB"/>
          </a:p>
        </p:txBody>
      </p:sp>
    </p:spTree>
    <p:extLst>
      <p:ext uri="{BB962C8B-B14F-4D97-AF65-F5344CB8AC3E}">
        <p14:creationId xmlns:p14="http://schemas.microsoft.com/office/powerpoint/2010/main" val="816184382"/>
      </p:ext>
    </p:extLst>
  </p:cSld>
  <p:clrMapOvr>
    <a:masterClrMapping/>
  </p:clrMapOvr>
  <p:timing>
    <p:tnLst>
      <p:par>
        <p:cTn id="1" dur="indefinite" restart="never" nodeType="tmRoot"/>
      </p:par>
    </p:tnLst>
  </p:timing>
  <p:hf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4"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B01A74A7-0174-4B98-80F7-BE5C889B0626}" type="slidenum">
              <a:rPr lang="en-GB" smtClean="0"/>
              <a:pPr>
                <a:defRPr/>
              </a:pPr>
              <a:t>‹#›</a:t>
            </a:fld>
            <a:endParaRPr lang="en-GB"/>
          </a:p>
        </p:txBody>
      </p:sp>
    </p:spTree>
    <p:extLst>
      <p:ext uri="{BB962C8B-B14F-4D97-AF65-F5344CB8AC3E}">
        <p14:creationId xmlns:p14="http://schemas.microsoft.com/office/powerpoint/2010/main" val="2206769025"/>
      </p:ext>
    </p:extLst>
  </p:cSld>
  <p:clrMapOvr>
    <a:masterClrMapping/>
  </p:clrMapOvr>
  <p:timing>
    <p:tnLst>
      <p:par>
        <p:cTn id="1" dur="indefinite" restart="never" nodeType="tmRoot"/>
      </p:par>
    </p:tnLst>
  </p:timing>
  <p:hf hdr="0" ft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3FF30E9C-CC9C-4A65-A7FA-FA4A0C4786F7}" type="slidenum">
              <a:rPr lang="en-GB" smtClean="0"/>
              <a:pPr>
                <a:defRPr/>
              </a:pPr>
              <a:t>‹#›</a:t>
            </a:fld>
            <a:endParaRPr lang="en-GB"/>
          </a:p>
        </p:txBody>
      </p:sp>
    </p:spTree>
    <p:extLst>
      <p:ext uri="{BB962C8B-B14F-4D97-AF65-F5344CB8AC3E}">
        <p14:creationId xmlns:p14="http://schemas.microsoft.com/office/powerpoint/2010/main" val="201292249"/>
      </p:ext>
    </p:extLst>
  </p:cSld>
  <p:clrMapOvr>
    <a:masterClrMapping/>
  </p:clrMapOvr>
  <p:transition>
    <p:fade thruBlk="1"/>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16D9266F-2DF7-4634-91E3-2C8E5FD83072}" type="slidenum">
              <a:rPr lang="en-GB" smtClean="0"/>
              <a:pPr>
                <a:defRPr/>
              </a:pPr>
              <a:t>‹#›</a:t>
            </a:fld>
            <a:endParaRPr lang="en-GB"/>
          </a:p>
        </p:txBody>
      </p:sp>
    </p:spTree>
    <p:extLst>
      <p:ext uri="{BB962C8B-B14F-4D97-AF65-F5344CB8AC3E}">
        <p14:creationId xmlns:p14="http://schemas.microsoft.com/office/powerpoint/2010/main" val="3620835222"/>
      </p:ext>
    </p:extLst>
  </p:cSld>
  <p:clrMapOvr>
    <a:masterClrMapping/>
  </p:clrMapOvr>
  <p:transition>
    <p:fade thruBlk="1"/>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DA879B8A-85BC-4C6C-8099-C87D3480B5F7}" type="slidenum">
              <a:rPr lang="en-GB" smtClean="0"/>
              <a:pPr>
                <a:defRPr/>
              </a:pPr>
              <a:t>‹#›</a:t>
            </a:fld>
            <a:endParaRPr lang="en-GB"/>
          </a:p>
        </p:txBody>
      </p:sp>
    </p:spTree>
    <p:extLst>
      <p:ext uri="{BB962C8B-B14F-4D97-AF65-F5344CB8AC3E}">
        <p14:creationId xmlns:p14="http://schemas.microsoft.com/office/powerpoint/2010/main" val="4167620999"/>
      </p:ext>
    </p:extLst>
  </p:cSld>
  <p:clrMapOvr>
    <a:masterClrMapping/>
  </p:clrMapOvr>
  <p:transition>
    <p:fade thruBlk="1"/>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4"/>
          <p:cNvSpPr>
            <a:spLocks noGrp="1"/>
          </p:cNvSpPr>
          <p:nvPr>
            <p:ph type="ftr" sz="quarter" idx="11"/>
          </p:nvPr>
        </p:nvSpPr>
        <p:spPr/>
        <p:txBody>
          <a:bodyPr/>
          <a:lstStyle/>
          <a:p>
            <a:pPr>
              <a:defRPr/>
            </a:pPr>
            <a:endParaRPr lang="en-GB"/>
          </a:p>
        </p:txBody>
      </p:sp>
      <p:sp>
        <p:nvSpPr>
          <p:cNvPr id="6" name="Slide Number Placeholder 5"/>
          <p:cNvSpPr>
            <a:spLocks noGrp="1"/>
          </p:cNvSpPr>
          <p:nvPr>
            <p:ph type="sldNum" sz="quarter" idx="12"/>
          </p:nvPr>
        </p:nvSpPr>
        <p:spPr/>
        <p:txBody>
          <a:bodyPr/>
          <a:lstStyle/>
          <a:p>
            <a:pPr>
              <a:defRPr/>
            </a:pPr>
            <a:fld id="{8B227172-2A1C-43C7-A5DC-D5AD4F6AB3F9}" type="slidenum">
              <a:rPr lang="en-GB" smtClean="0"/>
              <a:pPr>
                <a:defRPr/>
              </a:pPr>
              <a:t>‹#›</a:t>
            </a:fld>
            <a:endParaRPr lang="en-GB"/>
          </a:p>
        </p:txBody>
      </p:sp>
    </p:spTree>
    <p:extLst>
      <p:ext uri="{BB962C8B-B14F-4D97-AF65-F5344CB8AC3E}">
        <p14:creationId xmlns:p14="http://schemas.microsoft.com/office/powerpoint/2010/main" val="1168690457"/>
      </p:ext>
    </p:extLst>
  </p:cSld>
  <p:clrMapOvr>
    <a:masterClrMapping/>
  </p:clrMapOvr>
  <p:transition>
    <p:fade thruBlk="1"/>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6" name="Footer Placeholder 5"/>
          <p:cNvSpPr>
            <a:spLocks noGrp="1"/>
          </p:cNvSpPr>
          <p:nvPr>
            <p:ph type="ftr" sz="quarter" idx="11"/>
          </p:nvPr>
        </p:nvSpPr>
        <p:spPr/>
        <p:txBody>
          <a:bodyPr/>
          <a:lstStyle/>
          <a:p>
            <a:pPr>
              <a:defRPr/>
            </a:pPr>
            <a:endParaRPr lang="en-GB"/>
          </a:p>
        </p:txBody>
      </p:sp>
      <p:sp>
        <p:nvSpPr>
          <p:cNvPr id="7" name="Slide Number Placeholder 6"/>
          <p:cNvSpPr>
            <a:spLocks noGrp="1"/>
          </p:cNvSpPr>
          <p:nvPr>
            <p:ph type="sldNum" sz="quarter" idx="12"/>
          </p:nvPr>
        </p:nvSpPr>
        <p:spPr/>
        <p:txBody>
          <a:bodyPr/>
          <a:lstStyle/>
          <a:p>
            <a:pPr>
              <a:defRPr/>
            </a:pPr>
            <a:fld id="{5442A832-8BB5-4B8D-9D9D-A0B06EDCCA17}" type="slidenum">
              <a:rPr lang="en-GB" smtClean="0"/>
              <a:pPr>
                <a:defRPr/>
              </a:pPr>
              <a:t>‹#›</a:t>
            </a:fld>
            <a:endParaRPr lang="en-GB"/>
          </a:p>
        </p:txBody>
      </p:sp>
    </p:spTree>
    <p:extLst>
      <p:ext uri="{BB962C8B-B14F-4D97-AF65-F5344CB8AC3E}">
        <p14:creationId xmlns:p14="http://schemas.microsoft.com/office/powerpoint/2010/main" val="376877904"/>
      </p:ext>
    </p:extLst>
  </p:cSld>
  <p:clrMapOvr>
    <a:masterClrMapping/>
  </p:clrMapOvr>
  <p:transition>
    <p:fade thruBlk="1"/>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8" name="Footer Placeholder 7"/>
          <p:cNvSpPr>
            <a:spLocks noGrp="1"/>
          </p:cNvSpPr>
          <p:nvPr>
            <p:ph type="ftr" sz="quarter" idx="11"/>
          </p:nvPr>
        </p:nvSpPr>
        <p:spPr/>
        <p:txBody>
          <a:bodyPr/>
          <a:lstStyle/>
          <a:p>
            <a:pPr>
              <a:defRPr/>
            </a:pPr>
            <a:endParaRPr lang="en-GB"/>
          </a:p>
        </p:txBody>
      </p:sp>
      <p:sp>
        <p:nvSpPr>
          <p:cNvPr id="9" name="Slide Number Placeholder 8"/>
          <p:cNvSpPr>
            <a:spLocks noGrp="1"/>
          </p:cNvSpPr>
          <p:nvPr>
            <p:ph type="sldNum" sz="quarter" idx="12"/>
          </p:nvPr>
        </p:nvSpPr>
        <p:spPr/>
        <p:txBody>
          <a:bodyPr/>
          <a:lstStyle/>
          <a:p>
            <a:pPr>
              <a:defRPr/>
            </a:pPr>
            <a:fld id="{0FEA54C0-B6B8-4D01-8C8A-4896B46B0271}" type="slidenum">
              <a:rPr lang="en-GB" smtClean="0"/>
              <a:pPr>
                <a:defRPr/>
              </a:pPr>
              <a:t>‹#›</a:t>
            </a:fld>
            <a:endParaRPr lang="en-GB"/>
          </a:p>
        </p:txBody>
      </p:sp>
    </p:spTree>
    <p:extLst>
      <p:ext uri="{BB962C8B-B14F-4D97-AF65-F5344CB8AC3E}">
        <p14:creationId xmlns:p14="http://schemas.microsoft.com/office/powerpoint/2010/main" val="3298321953"/>
      </p:ext>
    </p:extLst>
  </p:cSld>
  <p:clrMapOvr>
    <a:masterClrMapping/>
  </p:clrMapOvr>
  <p:transition>
    <p:fade thruBlk="1"/>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3"/>
          <p:cNvSpPr>
            <a:spLocks noGrp="1"/>
          </p:cNvSpPr>
          <p:nvPr>
            <p:ph type="ftr" sz="quarter" idx="11"/>
          </p:nvPr>
        </p:nvSpPr>
        <p:spPr/>
        <p:txBody>
          <a:bodyPr/>
          <a:lstStyle/>
          <a:p>
            <a:pPr>
              <a:defRPr/>
            </a:pPr>
            <a:endParaRPr lang="en-GB"/>
          </a:p>
        </p:txBody>
      </p:sp>
      <p:sp>
        <p:nvSpPr>
          <p:cNvPr id="6" name="Slide Number Placeholder 4"/>
          <p:cNvSpPr>
            <a:spLocks noGrp="1"/>
          </p:cNvSpPr>
          <p:nvPr>
            <p:ph type="sldNum" sz="quarter" idx="12"/>
          </p:nvPr>
        </p:nvSpPr>
        <p:spPr/>
        <p:txBody>
          <a:bodyPr/>
          <a:lstStyle/>
          <a:p>
            <a:pPr>
              <a:defRPr/>
            </a:pPr>
            <a:fld id="{EC3B1410-DDED-49ED-8642-EA429E138377}" type="slidenum">
              <a:rPr lang="en-GB" smtClean="0"/>
              <a:pPr>
                <a:defRPr/>
              </a:pPr>
              <a:t>‹#›</a:t>
            </a:fld>
            <a:endParaRPr lang="en-GB"/>
          </a:p>
        </p:txBody>
      </p:sp>
    </p:spTree>
    <p:extLst>
      <p:ext uri="{BB962C8B-B14F-4D97-AF65-F5344CB8AC3E}">
        <p14:creationId xmlns:p14="http://schemas.microsoft.com/office/powerpoint/2010/main" val="84533655"/>
      </p:ext>
    </p:extLst>
  </p:cSld>
  <p:clrMapOvr>
    <a:masterClrMapping/>
  </p:clrMapOvr>
  <p:transition>
    <p:fade thruBlk="1"/>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2"/>
          <p:cNvSpPr>
            <a:spLocks noGrp="1"/>
          </p:cNvSpPr>
          <p:nvPr>
            <p:ph type="ftr" sz="quarter" idx="11"/>
          </p:nvPr>
        </p:nvSpPr>
        <p:spPr/>
        <p:txBody>
          <a:bodyPr/>
          <a:lstStyle/>
          <a:p>
            <a:pPr>
              <a:defRPr/>
            </a:pPr>
            <a:endParaRPr lang="en-GB"/>
          </a:p>
        </p:txBody>
      </p:sp>
      <p:sp>
        <p:nvSpPr>
          <p:cNvPr id="6" name="Slide Number Placeholder 3"/>
          <p:cNvSpPr>
            <a:spLocks noGrp="1"/>
          </p:cNvSpPr>
          <p:nvPr>
            <p:ph type="sldNum" sz="quarter" idx="12"/>
          </p:nvPr>
        </p:nvSpPr>
        <p:spPr/>
        <p:txBody>
          <a:bodyPr/>
          <a:lstStyle/>
          <a:p>
            <a:pPr>
              <a:defRPr/>
            </a:pPr>
            <a:fld id="{AB6F3835-D37F-46D6-9ECA-9F5ED8746D7A}" type="slidenum">
              <a:rPr lang="en-GB" smtClean="0"/>
              <a:pPr>
                <a:defRPr/>
              </a:pPr>
              <a:t>‹#›</a:t>
            </a:fld>
            <a:endParaRPr lang="en-GB"/>
          </a:p>
        </p:txBody>
      </p:sp>
    </p:spTree>
    <p:extLst>
      <p:ext uri="{BB962C8B-B14F-4D97-AF65-F5344CB8AC3E}">
        <p14:creationId xmlns:p14="http://schemas.microsoft.com/office/powerpoint/2010/main" val="3483571123"/>
      </p:ext>
    </p:extLst>
  </p:cSld>
  <p:clrMapOvr>
    <a:masterClrMapping/>
  </p:clrMapOvr>
  <p:transition>
    <p:fade thruBlk="1"/>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5" name="Footer Placeholder 5"/>
          <p:cNvSpPr>
            <a:spLocks noGrp="1"/>
          </p:cNvSpPr>
          <p:nvPr>
            <p:ph type="ftr" sz="quarter" idx="11"/>
          </p:nvPr>
        </p:nvSpPr>
        <p:spPr/>
        <p:txBody>
          <a:bodyPr/>
          <a:lstStyle/>
          <a:p>
            <a:pPr>
              <a:defRPr/>
            </a:pPr>
            <a:endParaRPr lang="en-GB"/>
          </a:p>
        </p:txBody>
      </p:sp>
      <p:sp>
        <p:nvSpPr>
          <p:cNvPr id="6" name="Slide Number Placeholder 6"/>
          <p:cNvSpPr>
            <a:spLocks noGrp="1"/>
          </p:cNvSpPr>
          <p:nvPr>
            <p:ph type="sldNum" sz="quarter" idx="12"/>
          </p:nvPr>
        </p:nvSpPr>
        <p:spPr/>
        <p:txBody>
          <a:bodyPr/>
          <a:lstStyle/>
          <a:p>
            <a:pPr>
              <a:defRPr/>
            </a:pPr>
            <a:fld id="{2D121555-36D5-447C-A556-FD9ECA7136DD}" type="slidenum">
              <a:rPr lang="en-GB" smtClean="0"/>
              <a:pPr>
                <a:defRPr/>
              </a:pPr>
              <a:t>‹#›</a:t>
            </a:fld>
            <a:endParaRPr lang="en-GB"/>
          </a:p>
        </p:txBody>
      </p:sp>
    </p:spTree>
    <p:extLst>
      <p:ext uri="{BB962C8B-B14F-4D97-AF65-F5344CB8AC3E}">
        <p14:creationId xmlns:p14="http://schemas.microsoft.com/office/powerpoint/2010/main" val="2675813088"/>
      </p:ext>
    </p:extLst>
  </p:cSld>
  <p:clrMapOvr>
    <a:masterClrMapping/>
  </p:clrMapOvr>
  <p:transition>
    <p:fade thruBlk="1"/>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r>
              <a:rPr lang="en-US" smtClean="0"/>
              <a:t>©</a:t>
            </a:r>
          </a:p>
          <a:p>
            <a:pPr>
              <a:defRPr/>
            </a:pPr>
            <a:r>
              <a:rPr lang="en-GB" smtClean="0"/>
              <a:t>John Parkinson</a:t>
            </a:r>
            <a:endParaRPr lang="en-US"/>
          </a:p>
        </p:txBody>
      </p:sp>
      <p:sp>
        <p:nvSpPr>
          <p:cNvPr id="6" name="Footer Placeholder 5"/>
          <p:cNvSpPr>
            <a:spLocks noGrp="1"/>
          </p:cNvSpPr>
          <p:nvPr>
            <p:ph type="ftr" sz="quarter" idx="11"/>
          </p:nvPr>
        </p:nvSpPr>
        <p:spPr/>
        <p:txBody>
          <a:bodyPr/>
          <a:lstStyle/>
          <a:p>
            <a:pPr>
              <a:defRPr/>
            </a:pPr>
            <a:endParaRPr lang="en-GB"/>
          </a:p>
        </p:txBody>
      </p:sp>
      <p:sp>
        <p:nvSpPr>
          <p:cNvPr id="7" name="Slide Number Placeholder 6"/>
          <p:cNvSpPr>
            <a:spLocks noGrp="1"/>
          </p:cNvSpPr>
          <p:nvPr>
            <p:ph type="sldNum" sz="quarter" idx="12"/>
          </p:nvPr>
        </p:nvSpPr>
        <p:spPr/>
        <p:txBody>
          <a:bodyPr/>
          <a:lstStyle/>
          <a:p>
            <a:pPr>
              <a:defRPr/>
            </a:pPr>
            <a:fld id="{27C0C56A-835D-434D-A559-426BF8644FAC}" type="slidenum">
              <a:rPr lang="en-GB" smtClean="0"/>
              <a:pPr>
                <a:defRPr/>
              </a:pPr>
              <a:t>‹#›</a:t>
            </a:fld>
            <a:endParaRPr lang="en-GB"/>
          </a:p>
        </p:txBody>
      </p:sp>
    </p:spTree>
    <p:extLst>
      <p:ext uri="{BB962C8B-B14F-4D97-AF65-F5344CB8AC3E}">
        <p14:creationId xmlns:p14="http://schemas.microsoft.com/office/powerpoint/2010/main" val="4267497199"/>
      </p:ext>
    </p:extLst>
  </p:cSld>
  <p:clrMapOvr>
    <a:masterClrMapping/>
  </p:clrMapOvr>
  <p:transition>
    <p:fade thruBlk="1"/>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pPr>
              <a:defRPr/>
            </a:pPr>
            <a:r>
              <a:rPr lang="en-US" smtClean="0"/>
              <a:t>©</a:t>
            </a:r>
          </a:p>
          <a:p>
            <a:pPr>
              <a:defRPr/>
            </a:pPr>
            <a:r>
              <a:rPr lang="en-GB" smtClean="0"/>
              <a:t>John Parkinson</a:t>
            </a:r>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pPr>
              <a:defRPr/>
            </a:pPr>
            <a:endParaRPr lang="en-GB"/>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pPr>
              <a:defRPr/>
            </a:pPr>
            <a:fld id="{B01A74A7-0174-4B98-80F7-BE5C889B0626}" type="slidenum">
              <a:rPr lang="en-GB" smtClean="0"/>
              <a:pPr>
                <a:defRPr/>
              </a:pPr>
              <a:t>‹#›</a:t>
            </a:fld>
            <a:endParaRPr lang="en-GB"/>
          </a:p>
        </p:txBody>
      </p:sp>
    </p:spTree>
    <p:extLst>
      <p:ext uri="{BB962C8B-B14F-4D97-AF65-F5344CB8AC3E}">
        <p14:creationId xmlns:p14="http://schemas.microsoft.com/office/powerpoint/2010/main" val="980454495"/>
      </p:ext>
    </p:extLst>
  </p:cSld>
  <p:clrMap bg1="dk1" tx1="lt1" bg2="dk2" tx2="lt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 id="2147483753" r:id="rId17"/>
  </p:sldLayoutIdLst>
  <p:transition>
    <p:fade thruBlk="1"/>
  </p:transition>
  <p:timing>
    <p:tnLst>
      <p:par>
        <p:cTn id="1" dur="indefinite" restart="never" nodeType="tmRoot"/>
      </p:par>
    </p:tnLst>
  </p:timing>
  <p:hf hdr="0" ftr="0"/>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audio" Target="../media/audio2.wav"/><Relationship Id="rId2" Type="http://schemas.openxmlformats.org/officeDocument/2006/relationships/audio" Target="../media/audio1.wav"/><Relationship Id="rId1" Type="http://schemas.openxmlformats.org/officeDocument/2006/relationships/slideLayout" Target="../slideLayouts/slideLayout7.xml"/><Relationship Id="rId6" Type="http://schemas.openxmlformats.org/officeDocument/2006/relationships/audio" Target="../media/audio5.wav"/><Relationship Id="rId5" Type="http://schemas.openxmlformats.org/officeDocument/2006/relationships/audio" Target="../media/audio4.wav"/><Relationship Id="rId4" Type="http://schemas.openxmlformats.org/officeDocument/2006/relationships/audio" Target="../media/audio3.wav"/></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p:txBody>
          <a:bodyPr/>
          <a:lstStyle/>
          <a:p>
            <a:r>
              <a:rPr lang="en-US" dirty="0" smtClean="0">
                <a:solidFill>
                  <a:schemeClr val="tx1"/>
                </a:solidFill>
              </a:rPr>
              <a:t>Energy</a:t>
            </a:r>
            <a:endParaRPr lang="en-US" dirty="0">
              <a:solidFill>
                <a:schemeClr val="tx1"/>
              </a:solidFill>
            </a:endParaRPr>
          </a:p>
        </p:txBody>
      </p:sp>
      <p:sp>
        <p:nvSpPr>
          <p:cNvPr id="2051" name="Rectangle 3"/>
          <p:cNvSpPr>
            <a:spLocks noGrp="1" noChangeArrowheads="1"/>
          </p:cNvSpPr>
          <p:nvPr>
            <p:ph type="subTitle" idx="1"/>
          </p:nvPr>
        </p:nvSpPr>
        <p:spPr/>
        <p:txBody>
          <a:bodyPr/>
          <a:lstStyle/>
          <a:p>
            <a:r>
              <a:rPr lang="en-US" dirty="0" smtClean="0"/>
              <a:t>Chapter 9.1 page 280 - 282</a:t>
            </a:r>
            <a:endParaRPr lang="en-US" dirty="0"/>
          </a:p>
        </p:txBody>
      </p:sp>
    </p:spTree>
    <p:extLst>
      <p:ext uri="{BB962C8B-B14F-4D97-AF65-F5344CB8AC3E}">
        <p14:creationId xmlns:p14="http://schemas.microsoft.com/office/powerpoint/2010/main" val="1703436382"/>
      </p:ext>
    </p:extLst>
  </p:cSld>
  <p:clrMapOvr>
    <a:masterClrMapping/>
  </p:clrMapOvr>
  <p:transition>
    <p:fade thruBlk="1"/>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07504" y="452718"/>
            <a:ext cx="8673752" cy="1400530"/>
          </a:xfrm>
        </p:spPr>
        <p:txBody>
          <a:bodyPr/>
          <a:lstStyle/>
          <a:p>
            <a:r>
              <a:rPr lang="en-AU" sz="4400" b="1" dirty="0" smtClean="0"/>
              <a:t>Gravitational Potential Energy</a:t>
            </a:r>
            <a:endParaRPr lang="en-AU" sz="4400" b="1" dirty="0"/>
          </a:p>
        </p:txBody>
      </p:sp>
      <p:sp>
        <p:nvSpPr>
          <p:cNvPr id="7" name="Content Placeholder 6"/>
          <p:cNvSpPr>
            <a:spLocks noGrp="1"/>
          </p:cNvSpPr>
          <p:nvPr>
            <p:ph idx="1"/>
          </p:nvPr>
        </p:nvSpPr>
        <p:spPr>
          <a:xfrm>
            <a:off x="179512" y="1196752"/>
            <a:ext cx="8784976" cy="5400600"/>
          </a:xfrm>
        </p:spPr>
        <p:txBody>
          <a:bodyPr>
            <a:noAutofit/>
          </a:bodyPr>
          <a:lstStyle/>
          <a:p>
            <a:pPr marL="0" indent="0">
              <a:buNone/>
            </a:pPr>
            <a:r>
              <a:rPr lang="en-AU" sz="2800" b="1" u="sng" dirty="0" smtClean="0">
                <a:latin typeface="Century Gothic" panose="020B0502020202020204" pitchFamily="34" charset="0"/>
              </a:rPr>
              <a:t>Definition:</a:t>
            </a:r>
            <a:r>
              <a:rPr lang="en-AU" sz="2800" b="1" dirty="0" smtClean="0">
                <a:latin typeface="Century Gothic" panose="020B0502020202020204" pitchFamily="34" charset="0"/>
              </a:rPr>
              <a:t> The stored energy, giving the object the potential to do work.</a:t>
            </a:r>
          </a:p>
          <a:p>
            <a:pPr marL="0" indent="0">
              <a:buNone/>
            </a:pPr>
            <a:endParaRPr lang="en-AU" sz="1600" b="1" dirty="0">
              <a:latin typeface="Century Gothic" panose="020B0502020202020204" pitchFamily="34" charset="0"/>
            </a:endParaRPr>
          </a:p>
          <a:p>
            <a:pPr marL="0" indent="0">
              <a:buNone/>
            </a:pPr>
            <a:r>
              <a:rPr lang="en-AU" sz="2500" b="1" dirty="0" smtClean="0">
                <a:latin typeface="Century Gothic" panose="020B0502020202020204" pitchFamily="34" charset="0"/>
              </a:rPr>
              <a:t>Gravitational Potential Energy = </a:t>
            </a:r>
            <a:r>
              <a:rPr lang="en-AU" sz="2500" b="1" dirty="0">
                <a:latin typeface="Century Gothic" panose="020B0502020202020204" pitchFamily="34" charset="0"/>
              </a:rPr>
              <a:t>mass </a:t>
            </a:r>
            <a:r>
              <a:rPr lang="en-AU" sz="2500" b="1" dirty="0" smtClean="0">
                <a:latin typeface="Century Gothic" panose="020B0502020202020204" pitchFamily="34" charset="0"/>
              </a:rPr>
              <a:t>× gravity × height</a:t>
            </a:r>
            <a:endParaRPr lang="en-AU" sz="2500" b="1" baseline="30000" dirty="0" smtClean="0">
              <a:latin typeface="Century Gothic" panose="020B0502020202020204" pitchFamily="34" charset="0"/>
            </a:endParaRPr>
          </a:p>
          <a:p>
            <a:pPr marL="0" indent="0">
              <a:buNone/>
            </a:pPr>
            <a:endParaRPr lang="en-AU" sz="1100" b="1" dirty="0">
              <a:latin typeface="Century Gothic" panose="020B0502020202020204" pitchFamily="34" charset="0"/>
            </a:endParaRPr>
          </a:p>
          <a:p>
            <a:pPr marL="0" indent="0">
              <a:buNone/>
            </a:pPr>
            <a:r>
              <a:rPr lang="en-AU" sz="5400" b="1" dirty="0" smtClean="0">
                <a:latin typeface="Century Gothic" panose="020B0502020202020204" pitchFamily="34" charset="0"/>
              </a:rPr>
              <a:t>    </a:t>
            </a:r>
            <a:r>
              <a:rPr lang="en-AU" sz="5400" b="1" dirty="0" err="1" smtClean="0">
                <a:latin typeface="Century Gothic" panose="020B0502020202020204" pitchFamily="34" charset="0"/>
              </a:rPr>
              <a:t>E</a:t>
            </a:r>
            <a:r>
              <a:rPr lang="en-AU" sz="5400" b="1" baseline="-25000" dirty="0" err="1" smtClean="0">
                <a:latin typeface="Century Gothic" panose="020B0502020202020204" pitchFamily="34" charset="0"/>
              </a:rPr>
              <a:t>p</a:t>
            </a:r>
            <a:r>
              <a:rPr lang="en-AU" sz="5400" b="1" dirty="0" smtClean="0">
                <a:latin typeface="Century Gothic" panose="020B0502020202020204" pitchFamily="34" charset="0"/>
              </a:rPr>
              <a:t> = m </a:t>
            </a:r>
            <a:r>
              <a:rPr lang="en-AU" sz="5400" b="1" dirty="0">
                <a:latin typeface="Century Gothic" panose="020B0502020202020204" pitchFamily="34" charset="0"/>
              </a:rPr>
              <a:t>× </a:t>
            </a:r>
            <a:r>
              <a:rPr lang="en-AU" sz="5400" b="1" dirty="0" smtClean="0">
                <a:latin typeface="Century Gothic" panose="020B0502020202020204" pitchFamily="34" charset="0"/>
              </a:rPr>
              <a:t>g </a:t>
            </a:r>
            <a:r>
              <a:rPr lang="en-AU" sz="5400" b="1" dirty="0">
                <a:latin typeface="Century Gothic" panose="020B0502020202020204" pitchFamily="34" charset="0"/>
              </a:rPr>
              <a:t>× </a:t>
            </a:r>
            <a:r>
              <a:rPr lang="en-AU" sz="5400" b="1" dirty="0" smtClean="0">
                <a:latin typeface="Century Gothic" panose="020B0502020202020204" pitchFamily="34" charset="0"/>
              </a:rPr>
              <a:t>h</a:t>
            </a:r>
            <a:endParaRPr lang="en-AU" sz="5400" b="1" baseline="30000" dirty="0" smtClean="0">
              <a:latin typeface="Century Gothic" panose="020B0502020202020204" pitchFamily="34" charset="0"/>
            </a:endParaRPr>
          </a:p>
          <a:p>
            <a:pPr marL="0" indent="0">
              <a:buNone/>
            </a:pPr>
            <a:r>
              <a:rPr lang="en-AU" sz="5400" b="1" dirty="0" smtClean="0">
                <a:latin typeface="Century Gothic" panose="020B0502020202020204" pitchFamily="34" charset="0"/>
              </a:rPr>
              <a:t>	  </a:t>
            </a:r>
            <a:r>
              <a:rPr lang="en-AU" sz="5400" b="1" dirty="0" err="1" smtClean="0">
                <a:latin typeface="Century Gothic" panose="020B0502020202020204" pitchFamily="34" charset="0"/>
              </a:rPr>
              <a:t>E</a:t>
            </a:r>
            <a:r>
              <a:rPr lang="en-AU" sz="5400" b="1" baseline="-25000" dirty="0" err="1" smtClean="0">
                <a:latin typeface="Century Gothic" panose="020B0502020202020204" pitchFamily="34" charset="0"/>
              </a:rPr>
              <a:t>p</a:t>
            </a:r>
            <a:r>
              <a:rPr lang="en-AU" sz="5400" b="1" dirty="0" smtClean="0">
                <a:latin typeface="Century Gothic" panose="020B0502020202020204" pitchFamily="34" charset="0"/>
              </a:rPr>
              <a:t> </a:t>
            </a:r>
            <a:r>
              <a:rPr lang="en-AU" sz="5400" b="1" dirty="0">
                <a:latin typeface="Century Gothic" panose="020B0502020202020204" pitchFamily="34" charset="0"/>
              </a:rPr>
              <a:t>= </a:t>
            </a:r>
            <a:r>
              <a:rPr lang="en-AU" sz="5400" b="1" dirty="0" smtClean="0">
                <a:latin typeface="Century Gothic" panose="020B0502020202020204" pitchFamily="34" charset="0"/>
              </a:rPr>
              <a:t>m </a:t>
            </a:r>
            <a:r>
              <a:rPr lang="en-AU" sz="5400" b="1" dirty="0">
                <a:latin typeface="Century Gothic" panose="020B0502020202020204" pitchFamily="34" charset="0"/>
              </a:rPr>
              <a:t>× </a:t>
            </a:r>
            <a:r>
              <a:rPr lang="en-AU" sz="5400" b="1" dirty="0" smtClean="0">
                <a:latin typeface="Century Gothic" panose="020B0502020202020204" pitchFamily="34" charset="0"/>
              </a:rPr>
              <a:t>9.8 </a:t>
            </a:r>
            <a:r>
              <a:rPr lang="en-AU" sz="5400" b="1" dirty="0">
                <a:latin typeface="Century Gothic" panose="020B0502020202020204" pitchFamily="34" charset="0"/>
              </a:rPr>
              <a:t>× </a:t>
            </a:r>
            <a:r>
              <a:rPr lang="en-AU" sz="5400" b="1" dirty="0" smtClean="0">
                <a:latin typeface="Century Gothic" panose="020B0502020202020204" pitchFamily="34" charset="0"/>
              </a:rPr>
              <a:t>h</a:t>
            </a:r>
            <a:endParaRPr lang="en-AU" sz="5400" b="1" dirty="0">
              <a:latin typeface="Century Gothic" panose="020B0502020202020204" pitchFamily="34" charset="0"/>
            </a:endParaRPr>
          </a:p>
          <a:p>
            <a:pPr marL="0" indent="0">
              <a:buNone/>
            </a:pPr>
            <a:endParaRPr lang="en-AU" sz="1600" b="1" baseline="30000" dirty="0" smtClean="0">
              <a:latin typeface="Century Gothic" panose="020B0502020202020204" pitchFamily="34" charset="0"/>
            </a:endParaRPr>
          </a:p>
          <a:p>
            <a:pPr marL="0" indent="0">
              <a:buNone/>
            </a:pPr>
            <a:r>
              <a:rPr lang="en-AU" sz="2800" b="1" dirty="0" smtClean="0">
                <a:latin typeface="Century Gothic" panose="020B0502020202020204" pitchFamily="34" charset="0"/>
              </a:rPr>
              <a:t>Units: Joules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9401" y="3068960"/>
            <a:ext cx="3522671" cy="3762612"/>
          </a:xfrm>
          <a:prstGeom prst="rect">
            <a:avLst/>
          </a:prstGeom>
        </p:spPr>
      </p:pic>
    </p:spTree>
    <p:extLst>
      <p:ext uri="{BB962C8B-B14F-4D97-AF65-F5344CB8AC3E}">
        <p14:creationId xmlns:p14="http://schemas.microsoft.com/office/powerpoint/2010/main" val="2675077596"/>
      </p:ext>
    </p:extLst>
  </p:cSld>
  <p:clrMapOvr>
    <a:masterClrMapping/>
  </p:clrMapOvr>
  <p:transition>
    <p:fade thruBlk="1"/>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84710" y="31829"/>
            <a:ext cx="8263754" cy="1400530"/>
          </a:xfrm>
        </p:spPr>
        <p:txBody>
          <a:bodyPr/>
          <a:lstStyle/>
          <a:p>
            <a:r>
              <a:rPr lang="en-AU" sz="4000" b="1" dirty="0"/>
              <a:t>Gravitational Potential Energy</a:t>
            </a:r>
            <a:endParaRPr lang="en-AU" dirty="0"/>
          </a:p>
        </p:txBody>
      </p:sp>
      <p:sp>
        <p:nvSpPr>
          <p:cNvPr id="7" name="Content Placeholder 6"/>
          <p:cNvSpPr>
            <a:spLocks noGrp="1"/>
          </p:cNvSpPr>
          <p:nvPr>
            <p:ph idx="1"/>
          </p:nvPr>
        </p:nvSpPr>
        <p:spPr>
          <a:xfrm>
            <a:off x="179512" y="692696"/>
            <a:ext cx="8784976" cy="5904656"/>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9.1f:</a:t>
            </a:r>
            <a:r>
              <a:rPr lang="en-AU" sz="2800"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Jonny is practising weightlifting by lifting a 160 kg barbell a distance of 1.9 m from the floor. He completes the lift in 1.25 s, holds the barbell for 3 s and then allows it to drop to the floor. </a:t>
            </a:r>
          </a:p>
          <a:p>
            <a:pPr marL="457200" indent="-457200">
              <a:buAutoNum type="alphaLcParenR"/>
            </a:pPr>
            <a:r>
              <a:rPr lang="en-AU" sz="2800" dirty="0" smtClean="0">
                <a:latin typeface="Century Gothic" panose="020B0502020202020204" pitchFamily="34" charset="0"/>
              </a:rPr>
              <a:t>How much work has Jonny done in lifting the barbell?</a:t>
            </a:r>
          </a:p>
          <a:p>
            <a:pPr marL="457200" indent="-457200">
              <a:buFont typeface="+mj-lt"/>
              <a:buAutoNum type="alphaLcParenR" startAt="2"/>
            </a:pPr>
            <a:r>
              <a:rPr lang="en-AU" sz="2800" dirty="0" smtClean="0">
                <a:latin typeface="Century Gothic" panose="020B0502020202020204" pitchFamily="34" charset="0"/>
              </a:rPr>
              <a:t>How much potential energy does the barbell have while being held up for 3 s? </a:t>
            </a:r>
          </a:p>
          <a:p>
            <a:pPr marL="457200" indent="-457200">
              <a:buFont typeface="+mj-lt"/>
              <a:buAutoNum type="alphaLcParenR" startAt="2"/>
            </a:pPr>
            <a:r>
              <a:rPr lang="en-AU" sz="2800" dirty="0">
                <a:latin typeface="Century Gothic" panose="020B0502020202020204" pitchFamily="34" charset="0"/>
              </a:rPr>
              <a:t>When the barbell is dropped, what is the maximum velocity?</a:t>
            </a:r>
          </a:p>
          <a:p>
            <a:pPr marL="457200" indent="-457200">
              <a:buFont typeface="+mj-lt"/>
              <a:buAutoNum type="alphaLcParenR" startAt="2"/>
            </a:pP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1421028045"/>
      </p:ext>
    </p:extLst>
  </p:cSld>
  <p:clrMapOvr>
    <a:masterClrMapping/>
  </p:clrMapOvr>
  <p:transition>
    <p:fade thruBlk="1"/>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84710" y="31829"/>
            <a:ext cx="7055380" cy="1400530"/>
          </a:xfrm>
        </p:spPr>
        <p:txBody>
          <a:bodyPr/>
          <a:lstStyle/>
          <a:p>
            <a:r>
              <a:rPr lang="en-AU" sz="4000" b="1" dirty="0" smtClean="0"/>
              <a:t>Potential Examples</a:t>
            </a:r>
            <a:endParaRPr lang="en-AU" sz="4000"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005" y="1052736"/>
            <a:ext cx="6682223" cy="3621765"/>
          </a:xfrm>
          <a:prstGeom prst="rect">
            <a:avLst/>
          </a:prstGeom>
        </p:spPr>
      </p:pic>
      <p:cxnSp>
        <p:nvCxnSpPr>
          <p:cNvPr id="5" name="Straight Connector 4"/>
          <p:cNvCxnSpPr/>
          <p:nvPr/>
        </p:nvCxnSpPr>
        <p:spPr>
          <a:xfrm flipV="1">
            <a:off x="5474239" y="1700808"/>
            <a:ext cx="1605046" cy="1"/>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4082818" y="4509120"/>
            <a:ext cx="3009462" cy="1"/>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6908829" y="1628800"/>
            <a:ext cx="2004572" cy="954107"/>
          </a:xfrm>
          <a:prstGeom prst="rect">
            <a:avLst/>
          </a:prstGeom>
          <a:noFill/>
        </p:spPr>
        <p:txBody>
          <a:bodyPr wrap="square" rtlCol="0">
            <a:spAutoFit/>
          </a:bodyPr>
          <a:lstStyle/>
          <a:p>
            <a:pPr marL="0" indent="0">
              <a:buNone/>
            </a:pPr>
            <a:r>
              <a:rPr lang="en-AU" sz="2800" dirty="0" smtClean="0">
                <a:latin typeface="Century Gothic" panose="020B0502020202020204" pitchFamily="34" charset="0"/>
              </a:rPr>
              <a:t>E</a:t>
            </a:r>
            <a:r>
              <a:rPr lang="en-AU" sz="2800" baseline="-25000" dirty="0" smtClean="0">
                <a:latin typeface="Century Gothic" panose="020B0502020202020204" pitchFamily="34" charset="0"/>
              </a:rPr>
              <a:t>p(max) </a:t>
            </a:r>
            <a:r>
              <a:rPr lang="en-AU" sz="2800" dirty="0" smtClean="0">
                <a:latin typeface="Century Gothic" panose="020B0502020202020204" pitchFamily="34" charset="0"/>
              </a:rPr>
              <a:t>&amp; </a:t>
            </a:r>
          </a:p>
          <a:p>
            <a:pPr marL="0" indent="0">
              <a:buNone/>
            </a:pPr>
            <a:r>
              <a:rPr lang="en-AU" sz="2800" dirty="0" err="1" smtClean="0">
                <a:latin typeface="Century Gothic" panose="020B0502020202020204" pitchFamily="34" charset="0"/>
              </a:rPr>
              <a:t>E</a:t>
            </a:r>
            <a:r>
              <a:rPr lang="en-AU" sz="2800" baseline="-25000" dirty="0" err="1" smtClean="0">
                <a:latin typeface="Century Gothic" panose="020B0502020202020204" pitchFamily="34" charset="0"/>
              </a:rPr>
              <a:t>k</a:t>
            </a:r>
            <a:r>
              <a:rPr lang="en-AU" sz="2800" dirty="0" smtClean="0">
                <a:latin typeface="Century Gothic" panose="020B0502020202020204" pitchFamily="34" charset="0"/>
              </a:rPr>
              <a:t> = 0</a:t>
            </a:r>
            <a:endParaRPr lang="en-AU" sz="2800" dirty="0">
              <a:latin typeface="Century Gothic" panose="020B0502020202020204" pitchFamily="34" charset="0"/>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6017" y="4704942"/>
            <a:ext cx="4332882" cy="2074101"/>
          </a:xfrm>
          <a:prstGeom prst="rect">
            <a:avLst/>
          </a:prstGeom>
        </p:spPr>
      </p:pic>
      <p:sp>
        <p:nvSpPr>
          <p:cNvPr id="18" name="TextBox 17"/>
          <p:cNvSpPr txBox="1"/>
          <p:nvPr/>
        </p:nvSpPr>
        <p:spPr>
          <a:xfrm>
            <a:off x="6968890" y="3627021"/>
            <a:ext cx="2004572" cy="954107"/>
          </a:xfrm>
          <a:prstGeom prst="rect">
            <a:avLst/>
          </a:prstGeom>
          <a:noFill/>
        </p:spPr>
        <p:txBody>
          <a:bodyPr wrap="square" rtlCol="0">
            <a:spAutoFit/>
          </a:bodyPr>
          <a:lstStyle/>
          <a:p>
            <a:pPr marL="0" indent="0">
              <a:buNone/>
            </a:pPr>
            <a:r>
              <a:rPr lang="en-AU" sz="2800" dirty="0" err="1" smtClean="0">
                <a:latin typeface="Century Gothic" panose="020B0502020202020204" pitchFamily="34" charset="0"/>
              </a:rPr>
              <a:t>E</a:t>
            </a:r>
            <a:r>
              <a:rPr lang="en-AU" sz="2800" baseline="-25000" dirty="0" err="1" smtClean="0">
                <a:latin typeface="Century Gothic" panose="020B0502020202020204" pitchFamily="34" charset="0"/>
              </a:rPr>
              <a:t>k</a:t>
            </a:r>
            <a:r>
              <a:rPr lang="en-AU" sz="2800" baseline="-25000" dirty="0" smtClean="0">
                <a:latin typeface="Century Gothic" panose="020B0502020202020204" pitchFamily="34" charset="0"/>
              </a:rPr>
              <a:t>(max) </a:t>
            </a:r>
            <a:r>
              <a:rPr lang="en-AU" sz="2800" dirty="0" smtClean="0">
                <a:latin typeface="Century Gothic" panose="020B0502020202020204" pitchFamily="34" charset="0"/>
              </a:rPr>
              <a:t>&amp; </a:t>
            </a:r>
          </a:p>
          <a:p>
            <a:pPr marL="0" indent="0">
              <a:buNone/>
            </a:pPr>
            <a:r>
              <a:rPr lang="en-AU" sz="2800" dirty="0" smtClean="0">
                <a:latin typeface="Century Gothic" panose="020B0502020202020204" pitchFamily="34" charset="0"/>
              </a:rPr>
              <a:t>E</a:t>
            </a:r>
            <a:r>
              <a:rPr lang="en-AU" sz="2800" baseline="-25000" dirty="0" smtClean="0">
                <a:latin typeface="Century Gothic" panose="020B0502020202020204" pitchFamily="34" charset="0"/>
              </a:rPr>
              <a:t>p</a:t>
            </a:r>
            <a:r>
              <a:rPr lang="en-AU" sz="2800" dirty="0" smtClean="0">
                <a:latin typeface="Century Gothic" panose="020B0502020202020204" pitchFamily="34" charset="0"/>
              </a:rPr>
              <a:t> = 0</a:t>
            </a:r>
            <a:endParaRPr lang="en-AU" sz="2800" dirty="0">
              <a:latin typeface="Century Gothic" panose="020B0502020202020204" pitchFamily="34" charset="0"/>
            </a:endParaRPr>
          </a:p>
        </p:txBody>
      </p:sp>
    </p:spTree>
    <p:extLst>
      <p:ext uri="{BB962C8B-B14F-4D97-AF65-F5344CB8AC3E}">
        <p14:creationId xmlns:p14="http://schemas.microsoft.com/office/powerpoint/2010/main" val="33570527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84710" y="31829"/>
            <a:ext cx="7055380" cy="1400530"/>
          </a:xfrm>
        </p:spPr>
        <p:txBody>
          <a:bodyPr/>
          <a:lstStyle/>
          <a:p>
            <a:r>
              <a:rPr lang="en-AU" sz="4000" b="1" dirty="0" smtClean="0"/>
              <a:t>Energy</a:t>
            </a:r>
            <a:endParaRPr lang="en-AU" sz="4000" b="1" dirty="0"/>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7066" y="1340768"/>
            <a:ext cx="5971125" cy="4752528"/>
          </a:xfrm>
        </p:spPr>
      </p:pic>
    </p:spTree>
    <p:extLst>
      <p:ext uri="{BB962C8B-B14F-4D97-AF65-F5344CB8AC3E}">
        <p14:creationId xmlns:p14="http://schemas.microsoft.com/office/powerpoint/2010/main" val="1026613800"/>
      </p:ext>
    </p:extLst>
  </p:cSld>
  <p:clrMapOvr>
    <a:masterClrMapping/>
  </p:clrMapOvr>
  <p:transition>
    <p:fade thruBlk="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re 1"/>
          <p:cNvSpPr>
            <a:spLocks noGrp="1"/>
          </p:cNvSpPr>
          <p:nvPr>
            <p:ph type="title"/>
          </p:nvPr>
        </p:nvSpPr>
        <p:spPr>
          <a:xfrm>
            <a:off x="0" y="1"/>
            <a:ext cx="9144000" cy="1124744"/>
          </a:xfrm>
        </p:spPr>
        <p:txBody>
          <a:bodyPr/>
          <a:lstStyle/>
          <a:p>
            <a:r>
              <a:rPr lang="en-AU" sz="3900" dirty="0"/>
              <a:t>Homework, Context &amp; Keywords</a:t>
            </a:r>
            <a:endParaRPr lang="en-AU" sz="3900" dirty="0" smtClean="0"/>
          </a:p>
        </p:txBody>
      </p:sp>
      <p:sp>
        <p:nvSpPr>
          <p:cNvPr id="5123" name="Espace réservé du contenu 2"/>
          <p:cNvSpPr>
            <a:spLocks noGrp="1"/>
          </p:cNvSpPr>
          <p:nvPr>
            <p:ph idx="1"/>
          </p:nvPr>
        </p:nvSpPr>
        <p:spPr>
          <a:xfrm>
            <a:off x="457200" y="1340768"/>
            <a:ext cx="8229600" cy="5400600"/>
          </a:xfrm>
          <a:solidFill>
            <a:schemeClr val="accent6">
              <a:lumMod val="50000"/>
              <a:alpha val="50000"/>
            </a:schemeClr>
          </a:solidFill>
        </p:spPr>
        <p:txBody>
          <a:bodyPr/>
          <a:lstStyle/>
          <a:p>
            <a:pPr marL="0" indent="0">
              <a:buNone/>
            </a:pPr>
            <a:r>
              <a:rPr lang="en-AU" sz="2800" b="1" u="sng" dirty="0">
                <a:solidFill>
                  <a:schemeClr val="tx2"/>
                </a:solidFill>
                <a:latin typeface="Arial" pitchFamily="34" charset="0"/>
                <a:cs typeface="Arial" pitchFamily="34" charset="0"/>
              </a:rPr>
              <a:t>Homework</a:t>
            </a: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p:txBody>
      </p:sp>
      <p:sp>
        <p:nvSpPr>
          <p:cNvPr id="18" name="TextBox 17"/>
          <p:cNvSpPr txBox="1"/>
          <p:nvPr/>
        </p:nvSpPr>
        <p:spPr>
          <a:xfrm>
            <a:off x="755576" y="2276872"/>
            <a:ext cx="7848871" cy="2985433"/>
          </a:xfrm>
          <a:prstGeom prst="rect">
            <a:avLst/>
          </a:prstGeom>
          <a:noFill/>
        </p:spPr>
        <p:txBody>
          <a:bodyPr wrap="square" rtlCol="0">
            <a:spAutoFit/>
          </a:bodyPr>
          <a:lstStyle/>
          <a:p>
            <a:r>
              <a:rPr lang="en-AU" sz="2800" dirty="0">
                <a:solidFill>
                  <a:schemeClr val="tx2"/>
                </a:solidFill>
                <a:latin typeface="Arial" pitchFamily="34" charset="0"/>
                <a:cs typeface="Arial" pitchFamily="34" charset="0"/>
              </a:rPr>
              <a:t>Complete all questions from Set </a:t>
            </a:r>
            <a:r>
              <a:rPr lang="en-AU" sz="2800" dirty="0" smtClean="0">
                <a:solidFill>
                  <a:schemeClr val="tx2"/>
                </a:solidFill>
                <a:latin typeface="Arial" pitchFamily="34" charset="0"/>
                <a:cs typeface="Arial" pitchFamily="34" charset="0"/>
              </a:rPr>
              <a:t>9.1 </a:t>
            </a:r>
            <a:r>
              <a:rPr lang="en-AU" sz="2800" dirty="0">
                <a:solidFill>
                  <a:schemeClr val="tx2"/>
                </a:solidFill>
                <a:latin typeface="Arial" pitchFamily="34" charset="0"/>
                <a:cs typeface="Arial" pitchFamily="34" charset="0"/>
              </a:rPr>
              <a:t>- due first lesson next week.</a:t>
            </a:r>
          </a:p>
          <a:p>
            <a:endParaRPr lang="en-AU" sz="2800" dirty="0">
              <a:solidFill>
                <a:schemeClr val="tx2"/>
              </a:solidFill>
              <a:latin typeface="Arial" pitchFamily="34" charset="0"/>
              <a:cs typeface="Arial" pitchFamily="34" charset="0"/>
            </a:endParaRPr>
          </a:p>
          <a:p>
            <a:pPr>
              <a:spcAft>
                <a:spcPts val="1200"/>
              </a:spcAft>
            </a:pPr>
            <a:r>
              <a:rPr lang="en-AU" sz="2800" dirty="0">
                <a:solidFill>
                  <a:schemeClr val="tx2"/>
                </a:solidFill>
                <a:latin typeface="Arial" pitchFamily="34" charset="0"/>
                <a:cs typeface="Arial" pitchFamily="34" charset="0"/>
              </a:rPr>
              <a:t>Read Chapter </a:t>
            </a:r>
            <a:r>
              <a:rPr lang="en-AU" sz="2800" dirty="0" smtClean="0">
                <a:solidFill>
                  <a:schemeClr val="tx2"/>
                </a:solidFill>
                <a:latin typeface="Arial" pitchFamily="34" charset="0"/>
                <a:cs typeface="Arial" pitchFamily="34" charset="0"/>
              </a:rPr>
              <a:t>9.2, page 283-289 and answer </a:t>
            </a:r>
            <a:endParaRPr lang="en-AU" sz="2800" dirty="0">
              <a:solidFill>
                <a:schemeClr val="tx2"/>
              </a:solidFill>
              <a:latin typeface="Arial" pitchFamily="34" charset="0"/>
              <a:cs typeface="Arial" pitchFamily="34" charset="0"/>
            </a:endParaRPr>
          </a:p>
          <a:p>
            <a:pPr marL="0" indent="0">
              <a:spcAft>
                <a:spcPts val="1200"/>
              </a:spcAft>
              <a:buNone/>
            </a:pPr>
            <a:r>
              <a:rPr lang="en-AU" sz="2800" dirty="0">
                <a:solidFill>
                  <a:schemeClr val="tx2"/>
                </a:solidFill>
                <a:latin typeface="Arial" pitchFamily="34" charset="0"/>
                <a:cs typeface="Arial" pitchFamily="34" charset="0"/>
              </a:rPr>
              <a:t>	</a:t>
            </a:r>
            <a:r>
              <a:rPr lang="en-AU" sz="2800" dirty="0" smtClean="0">
                <a:solidFill>
                  <a:schemeClr val="tx2"/>
                </a:solidFill>
                <a:latin typeface="Arial" pitchFamily="34" charset="0"/>
                <a:cs typeface="Arial" pitchFamily="34" charset="0"/>
              </a:rPr>
              <a:t>Q1, 2 &amp; 3 </a:t>
            </a:r>
            <a:r>
              <a:rPr lang="en-AU" sz="2800" dirty="0">
                <a:solidFill>
                  <a:schemeClr val="tx2"/>
                </a:solidFill>
                <a:latin typeface="Arial" pitchFamily="34" charset="0"/>
                <a:cs typeface="Arial" pitchFamily="34" charset="0"/>
              </a:rPr>
              <a:t>Set </a:t>
            </a:r>
            <a:r>
              <a:rPr lang="en-AU" sz="2800" dirty="0" smtClean="0">
                <a:solidFill>
                  <a:schemeClr val="tx2"/>
                </a:solidFill>
                <a:latin typeface="Arial" pitchFamily="34" charset="0"/>
                <a:cs typeface="Arial" pitchFamily="34" charset="0"/>
              </a:rPr>
              <a:t>9.2</a:t>
            </a:r>
          </a:p>
          <a:p>
            <a:pPr marL="0" indent="0">
              <a:spcAft>
                <a:spcPts val="1200"/>
              </a:spcAft>
              <a:buNone/>
            </a:pPr>
            <a:r>
              <a:rPr lang="en-AU" sz="2800" dirty="0" smtClean="0">
                <a:solidFill>
                  <a:schemeClr val="tx2"/>
                </a:solidFill>
                <a:latin typeface="Arial" pitchFamily="34" charset="0"/>
                <a:cs typeface="Arial" pitchFamily="34" charset="0"/>
              </a:rPr>
              <a:t>     by </a:t>
            </a:r>
            <a:r>
              <a:rPr lang="en-AU" sz="2800" dirty="0">
                <a:solidFill>
                  <a:schemeClr val="tx2"/>
                </a:solidFill>
                <a:latin typeface="Arial" pitchFamily="34" charset="0"/>
                <a:cs typeface="Arial" pitchFamily="34" charset="0"/>
              </a:rPr>
              <a:t>next lesson.</a:t>
            </a:r>
          </a:p>
        </p:txBody>
      </p:sp>
    </p:spTree>
    <p:extLst>
      <p:ext uri="{BB962C8B-B14F-4D97-AF65-F5344CB8AC3E}">
        <p14:creationId xmlns:p14="http://schemas.microsoft.com/office/powerpoint/2010/main" val="926138434"/>
      </p:ext>
    </p:extLst>
  </p:cSld>
  <p:clrMapOvr>
    <a:masterClrMapping/>
  </p:clrMapOvr>
  <p:transition>
    <p:fade thruBlk="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66442" y="1447801"/>
            <a:ext cx="6801902" cy="3329581"/>
          </a:xfrm>
        </p:spPr>
        <p:txBody>
          <a:bodyPr/>
          <a:lstStyle/>
          <a:p>
            <a:r>
              <a:rPr lang="en-US" dirty="0" smtClean="0">
                <a:solidFill>
                  <a:schemeClr val="tx1"/>
                </a:solidFill>
              </a:rPr>
              <a:t>Hooke's Law and Work</a:t>
            </a:r>
            <a:endParaRPr lang="en-US" dirty="0">
              <a:solidFill>
                <a:schemeClr val="tx1"/>
              </a:solidFill>
            </a:endParaRPr>
          </a:p>
        </p:txBody>
      </p:sp>
      <p:sp>
        <p:nvSpPr>
          <p:cNvPr id="2051" name="Rectangle 3"/>
          <p:cNvSpPr>
            <a:spLocks noGrp="1" noChangeArrowheads="1"/>
          </p:cNvSpPr>
          <p:nvPr>
            <p:ph type="subTitle" idx="1"/>
          </p:nvPr>
        </p:nvSpPr>
        <p:spPr/>
        <p:txBody>
          <a:bodyPr/>
          <a:lstStyle/>
          <a:p>
            <a:r>
              <a:rPr lang="en-US" dirty="0" smtClean="0"/>
              <a:t>Chapter 9.2 page 283 - 289</a:t>
            </a:r>
            <a:endParaRPr lang="en-US" dirty="0"/>
          </a:p>
        </p:txBody>
      </p:sp>
    </p:spTree>
    <p:extLst>
      <p:ext uri="{BB962C8B-B14F-4D97-AF65-F5344CB8AC3E}">
        <p14:creationId xmlns:p14="http://schemas.microsoft.com/office/powerpoint/2010/main" val="3873620481"/>
      </p:ext>
    </p:extLst>
  </p:cSld>
  <p:clrMapOvr>
    <a:masterClrMapping/>
  </p:clrMapOvr>
  <p:transition>
    <p:fade thruBlk="1"/>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000" b="1" dirty="0" smtClean="0"/>
              <a:t>Work applied at angles</a:t>
            </a:r>
            <a:endParaRPr lang="en-AU" sz="4000" b="1" dirty="0"/>
          </a:p>
        </p:txBody>
      </p:sp>
      <p:sp>
        <p:nvSpPr>
          <p:cNvPr id="7" name="Content Placeholder 6"/>
          <p:cNvSpPr>
            <a:spLocks noGrp="1"/>
          </p:cNvSpPr>
          <p:nvPr>
            <p:ph idx="1"/>
          </p:nvPr>
        </p:nvSpPr>
        <p:spPr>
          <a:xfrm>
            <a:off x="323528" y="1196752"/>
            <a:ext cx="8640960" cy="5400600"/>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9.2a:</a:t>
            </a:r>
            <a:r>
              <a:rPr lang="en-AU" sz="2800" dirty="0" smtClean="0">
                <a:latin typeface="Century Gothic" panose="020B0502020202020204" pitchFamily="34" charset="0"/>
              </a:rPr>
              <a:t> A man is pulling a box that weighs 50 kg, as shown below. What is the work done if he drags the box 45 m?</a:t>
            </a:r>
          </a:p>
          <a:p>
            <a:pPr marL="0" indent="0">
              <a:buNone/>
            </a:pPr>
            <a:endParaRPr lang="en-AU" sz="2800" dirty="0">
              <a:latin typeface="Century Gothic" panose="020B0502020202020204" pitchFamily="34" charset="0"/>
            </a:endParaRPr>
          </a:p>
          <a:p>
            <a:pPr marL="0" indent="0">
              <a:buNone/>
            </a:pPr>
            <a:endParaRPr lang="en-AU" sz="2800" dirty="0" smtClean="0">
              <a:latin typeface="Century Gothic" panose="020B0502020202020204" pitchFamily="34" charset="0"/>
            </a:endParaRPr>
          </a:p>
          <a:p>
            <a:pPr marL="0" indent="0">
              <a:buNone/>
            </a:pPr>
            <a:endParaRPr lang="en-AU" sz="2800" dirty="0" smtClean="0">
              <a:latin typeface="Century Gothic" panose="020B0502020202020204" pitchFamily="34" charset="0"/>
            </a:endParaRPr>
          </a:p>
          <a:p>
            <a:pPr marL="0" indent="0">
              <a:buNone/>
            </a:pPr>
            <a:endParaRPr lang="en-AU" sz="2800" dirty="0">
              <a:latin typeface="Century Gothic" panose="020B0502020202020204" pitchFamily="34" charset="0"/>
            </a:endParaRPr>
          </a:p>
          <a:p>
            <a:pPr marL="0" indent="0">
              <a:buNone/>
            </a:pPr>
            <a:endParaRPr lang="en-AU" sz="2800" dirty="0" smtClean="0">
              <a:latin typeface="Century Gothic" panose="020B0502020202020204" pitchFamily="34" charset="0"/>
            </a:endParaRPr>
          </a:p>
          <a:p>
            <a:endParaRPr lang="en-AU" sz="2800" dirty="0">
              <a:latin typeface="Century Gothic" panose="020B0502020202020204" pitchFamily="34" charset="0"/>
            </a:endParaRPr>
          </a:p>
          <a:p>
            <a:endParaRPr lang="en-AU" sz="2800" dirty="0" smtClean="0">
              <a:latin typeface="Century Gothic" panose="020B0502020202020204" pitchFamily="34" charset="0"/>
            </a:endParaRPr>
          </a:p>
          <a:p>
            <a:endParaRPr lang="en-AU" sz="2800" dirty="0">
              <a:latin typeface="Century Gothic" panose="020B0502020202020204" pitchFamily="34" charset="0"/>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5616" y="3429000"/>
            <a:ext cx="6602532" cy="3242253"/>
          </a:xfrm>
          <a:prstGeom prst="rect">
            <a:avLst/>
          </a:prstGeom>
        </p:spPr>
      </p:pic>
    </p:spTree>
    <p:extLst>
      <p:ext uri="{BB962C8B-B14F-4D97-AF65-F5344CB8AC3E}">
        <p14:creationId xmlns:p14="http://schemas.microsoft.com/office/powerpoint/2010/main" val="3423491373"/>
      </p:ext>
    </p:extLst>
  </p:cSld>
  <p:clrMapOvr>
    <a:masterClrMapping/>
  </p:clrMapOvr>
  <p:transition>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000" b="1" dirty="0" smtClean="0"/>
              <a:t>Work and Graphs</a:t>
            </a:r>
            <a:endParaRPr lang="en-AU" sz="4000" b="1" dirty="0"/>
          </a:p>
        </p:txBody>
      </p:sp>
      <p:sp>
        <p:nvSpPr>
          <p:cNvPr id="7" name="Content Placeholder 6"/>
          <p:cNvSpPr>
            <a:spLocks noGrp="1"/>
          </p:cNvSpPr>
          <p:nvPr>
            <p:ph idx="1"/>
          </p:nvPr>
        </p:nvSpPr>
        <p:spPr>
          <a:xfrm>
            <a:off x="323528" y="1196752"/>
            <a:ext cx="8640960" cy="5661248"/>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9.2b:</a:t>
            </a:r>
            <a:r>
              <a:rPr lang="en-AU" sz="2800"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Casey is pushing a box with a constant force of 100 N  for 20 m, before linearly decreasing to force to zero for a further 10 m. </a:t>
            </a:r>
          </a:p>
          <a:p>
            <a:pPr marL="457200" indent="-457200">
              <a:buFont typeface="+mj-lt"/>
              <a:buAutoNum type="alphaLcParenR"/>
            </a:pPr>
            <a:r>
              <a:rPr lang="en-AU" sz="2800" dirty="0" smtClean="0">
                <a:latin typeface="Century Gothic" panose="020B0502020202020204" pitchFamily="34" charset="0"/>
              </a:rPr>
              <a:t>Draw a graph showing this motion</a:t>
            </a:r>
            <a:r>
              <a:rPr lang="en-AU" sz="2800" dirty="0" smtClean="0">
                <a:latin typeface="Century Gothic" panose="020B0502020202020204" pitchFamily="34" charset="0"/>
              </a:rPr>
              <a:t>.</a:t>
            </a:r>
            <a:endParaRPr lang="en-AU" sz="2800" dirty="0" smtClean="0">
              <a:latin typeface="Century Gothic" panose="020B0502020202020204" pitchFamily="34" charset="0"/>
            </a:endParaRPr>
          </a:p>
          <a:p>
            <a:pPr marL="457200" indent="-457200">
              <a:buFont typeface="+mj-lt"/>
              <a:buAutoNum type="alphaLcParenR" startAt="2"/>
            </a:pPr>
            <a:r>
              <a:rPr lang="en-AU" sz="2800" dirty="0" smtClean="0">
                <a:latin typeface="Century Gothic" panose="020B0502020202020204" pitchFamily="34" charset="0"/>
              </a:rPr>
              <a:t>What is the work done in the first 15 </a:t>
            </a:r>
            <a:r>
              <a:rPr lang="en-AU" sz="2800" dirty="0" smtClean="0">
                <a:latin typeface="Century Gothic" panose="020B0502020202020204" pitchFamily="34" charset="0"/>
              </a:rPr>
              <a:t>m?</a:t>
            </a:r>
          </a:p>
          <a:p>
            <a:pPr marL="457200" indent="-457200">
              <a:buFont typeface="+mj-lt"/>
              <a:buAutoNum type="alphaLcParenR" startAt="2"/>
            </a:pPr>
            <a:r>
              <a:rPr lang="en-AU" sz="2800" dirty="0" smtClean="0">
                <a:latin typeface="Century Gothic" panose="020B0502020202020204" pitchFamily="34" charset="0"/>
              </a:rPr>
              <a:t>What </a:t>
            </a:r>
            <a:r>
              <a:rPr lang="en-AU" sz="2800" dirty="0" smtClean="0">
                <a:latin typeface="Century Gothic" panose="020B0502020202020204" pitchFamily="34" charset="0"/>
              </a:rPr>
              <a:t>is the work done in the last 15 m</a:t>
            </a:r>
            <a:r>
              <a:rPr lang="en-AU" sz="2800" dirty="0" smtClean="0">
                <a:latin typeface="Century Gothic" panose="020B0502020202020204" pitchFamily="34" charset="0"/>
              </a:rPr>
              <a:t>?</a:t>
            </a: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1559373258"/>
      </p:ext>
    </p:extLst>
  </p:cSld>
  <p:clrMapOvr>
    <a:masterClrMapping/>
  </p:clrMapOvr>
  <p:transition>
    <p:fade thruBlk="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000" b="1" dirty="0" smtClean="0"/>
              <a:t>Work and Graphs</a:t>
            </a:r>
            <a:endParaRPr lang="en-AU" sz="4000" b="1" dirty="0"/>
          </a:p>
        </p:txBody>
      </p:sp>
      <p:sp>
        <p:nvSpPr>
          <p:cNvPr id="7" name="Content Placeholder 6"/>
          <p:cNvSpPr>
            <a:spLocks noGrp="1"/>
          </p:cNvSpPr>
          <p:nvPr>
            <p:ph idx="1"/>
          </p:nvPr>
        </p:nvSpPr>
        <p:spPr>
          <a:xfrm>
            <a:off x="323528" y="1196752"/>
            <a:ext cx="8640960" cy="5661248"/>
          </a:xfrm>
        </p:spPr>
        <p:txBody>
          <a:bodyPr>
            <a:noAutofit/>
          </a:bodyPr>
          <a:lstStyle/>
          <a:p>
            <a:pPr marL="0" indent="0">
              <a:buNone/>
            </a:pPr>
            <a:r>
              <a:rPr lang="en-AU" sz="2600" b="1" u="sng" dirty="0" smtClean="0">
                <a:solidFill>
                  <a:schemeClr val="accent1">
                    <a:lumMod val="40000"/>
                    <a:lumOff val="60000"/>
                  </a:schemeClr>
                </a:solidFill>
                <a:latin typeface="Century Gothic" panose="020B0502020202020204" pitchFamily="34" charset="0"/>
              </a:rPr>
              <a:t>Example 9.2c:</a:t>
            </a:r>
            <a:r>
              <a:rPr lang="en-AU" sz="2600" dirty="0" smtClean="0">
                <a:solidFill>
                  <a:schemeClr val="accent1">
                    <a:lumMod val="40000"/>
                    <a:lumOff val="60000"/>
                  </a:schemeClr>
                </a:solidFill>
                <a:latin typeface="Century Gothic" panose="020B0502020202020204" pitchFamily="34" charset="0"/>
              </a:rPr>
              <a:t> </a:t>
            </a:r>
            <a:r>
              <a:rPr lang="en-AU" sz="2600" dirty="0" smtClean="0">
                <a:latin typeface="Century Gothic" panose="020B0502020202020204" pitchFamily="34" charset="0"/>
              </a:rPr>
              <a:t>When </a:t>
            </a:r>
            <a:r>
              <a:rPr lang="en-AU" sz="2600" dirty="0" smtClean="0">
                <a:latin typeface="Century Gothic" panose="020B0502020202020204" pitchFamily="34" charset="0"/>
              </a:rPr>
              <a:t>Jack </a:t>
            </a:r>
            <a:r>
              <a:rPr lang="en-AU" sz="2600" dirty="0" smtClean="0">
                <a:latin typeface="Century Gothic" panose="020B0502020202020204" pitchFamily="34" charset="0"/>
              </a:rPr>
              <a:t>was a wee lad, he would often tire quickly. One day he decided to drag a box outside to play. Initially he had plenty of energy and applied a 10 N force for 4 m. Being a wee lad he soon after quickly lost some of his will-power and so declined his efforts linearly to 5 N for the 4 m after that. Amazingly, he held this effort of 5N for a further 4 </a:t>
            </a:r>
            <a:r>
              <a:rPr lang="en-AU" sz="2600" dirty="0" smtClean="0">
                <a:latin typeface="Century Gothic" panose="020B0502020202020204" pitchFamily="34" charset="0"/>
              </a:rPr>
              <a:t>m. </a:t>
            </a:r>
            <a:r>
              <a:rPr lang="en-AU" sz="2600" dirty="0" smtClean="0">
                <a:latin typeface="Century Gothic" panose="020B0502020202020204" pitchFamily="34" charset="0"/>
              </a:rPr>
              <a:t>To </a:t>
            </a:r>
            <a:r>
              <a:rPr lang="en-AU" sz="2600" dirty="0">
                <a:latin typeface="Century Gothic" panose="020B0502020202020204" pitchFamily="34" charset="0"/>
              </a:rPr>
              <a:t>the point of almost exhaustion Jack slowly lost momentum and came to a stop 2 m after that. </a:t>
            </a:r>
          </a:p>
          <a:p>
            <a:pPr marL="457200" indent="-457200">
              <a:buFont typeface="+mj-lt"/>
              <a:buAutoNum type="alphaLcParenR"/>
            </a:pPr>
            <a:r>
              <a:rPr lang="en-AU" sz="2600" dirty="0">
                <a:latin typeface="Century Gothic" panose="020B0502020202020204" pitchFamily="34" charset="0"/>
              </a:rPr>
              <a:t>Draw a graph showing this motion. </a:t>
            </a:r>
          </a:p>
          <a:p>
            <a:pPr marL="457200" indent="-457200">
              <a:buFont typeface="+mj-lt"/>
              <a:buAutoNum type="alphaLcParenR"/>
            </a:pPr>
            <a:r>
              <a:rPr lang="en-AU" sz="2600" dirty="0">
                <a:latin typeface="Century Gothic" panose="020B0502020202020204" pitchFamily="34" charset="0"/>
              </a:rPr>
              <a:t>What is the work done in the first 8 m?</a:t>
            </a:r>
          </a:p>
          <a:p>
            <a:pPr marL="457200" indent="-457200">
              <a:buFont typeface="+mj-lt"/>
              <a:buAutoNum type="alphaLcParenR"/>
            </a:pPr>
            <a:r>
              <a:rPr lang="en-AU" sz="2600" dirty="0">
                <a:latin typeface="Century Gothic" panose="020B0502020202020204" pitchFamily="34" charset="0"/>
              </a:rPr>
              <a:t>What is the work done during the entire journey?</a:t>
            </a:r>
          </a:p>
          <a:p>
            <a:pPr marL="0" indent="0">
              <a:buNone/>
            </a:pPr>
            <a:endParaRPr lang="en-AU" sz="2600" dirty="0" smtClean="0">
              <a:latin typeface="Century Gothic" panose="020B0502020202020204" pitchFamily="34" charset="0"/>
            </a:endParaRPr>
          </a:p>
        </p:txBody>
      </p:sp>
    </p:spTree>
    <p:extLst>
      <p:ext uri="{BB962C8B-B14F-4D97-AF65-F5344CB8AC3E}">
        <p14:creationId xmlns:p14="http://schemas.microsoft.com/office/powerpoint/2010/main" val="2294662056"/>
      </p:ext>
    </p:extLst>
  </p:cSld>
  <p:clrMapOvr>
    <a:masterClrMapping/>
  </p:clrMapOvr>
  <p:transition>
    <p:fade thruBlk="1"/>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000" b="1" dirty="0" smtClean="0"/>
              <a:t>Hooke’s Law</a:t>
            </a:r>
            <a:endParaRPr lang="en-AU" sz="4000" b="1" dirty="0"/>
          </a:p>
        </p:txBody>
      </p:sp>
      <p:sp>
        <p:nvSpPr>
          <p:cNvPr id="7" name="Content Placeholder 6"/>
          <p:cNvSpPr>
            <a:spLocks noGrp="1"/>
          </p:cNvSpPr>
          <p:nvPr>
            <p:ph idx="1"/>
          </p:nvPr>
        </p:nvSpPr>
        <p:spPr>
          <a:xfrm>
            <a:off x="323528" y="1340768"/>
            <a:ext cx="8568952" cy="5256584"/>
          </a:xfrm>
        </p:spPr>
        <p:txBody>
          <a:bodyPr>
            <a:normAutofit/>
          </a:bodyPr>
          <a:lstStyle/>
          <a:p>
            <a:pPr marL="0" indent="0">
              <a:buNone/>
            </a:pPr>
            <a:r>
              <a:rPr lang="en-AU" sz="2200" dirty="0" smtClean="0">
                <a:latin typeface="Century Gothic" panose="020B0502020202020204" pitchFamily="34" charset="0"/>
              </a:rPr>
              <a:t>The force acting on an </a:t>
            </a:r>
            <a:r>
              <a:rPr lang="en-AU" sz="2200" b="1" dirty="0" smtClean="0">
                <a:latin typeface="Century Gothic" panose="020B0502020202020204" pitchFamily="34" charset="0"/>
              </a:rPr>
              <a:t>“</a:t>
            </a:r>
            <a:r>
              <a:rPr lang="en-AU" sz="2200" b="1" u="sng" dirty="0" smtClean="0">
                <a:latin typeface="Century Gothic" panose="020B0502020202020204" pitchFamily="34" charset="0"/>
              </a:rPr>
              <a:t>ideal</a:t>
            </a:r>
            <a:r>
              <a:rPr lang="en-AU" sz="2200" b="1" dirty="0" smtClean="0">
                <a:latin typeface="Century Gothic" panose="020B0502020202020204" pitchFamily="34" charset="0"/>
              </a:rPr>
              <a:t>”</a:t>
            </a:r>
            <a:r>
              <a:rPr lang="en-AU" sz="2200" dirty="0" smtClean="0">
                <a:latin typeface="Century Gothic" panose="020B0502020202020204" pitchFamily="34" charset="0"/>
              </a:rPr>
              <a:t> spring is proportional to the extension of the spring.</a:t>
            </a:r>
          </a:p>
          <a:p>
            <a:endParaRPr lang="en-AU" sz="2200" dirty="0" smtClean="0">
              <a:latin typeface="Century Gothic" panose="020B0502020202020204" pitchFamily="34" charset="0"/>
            </a:endParaRPr>
          </a:p>
          <a:p>
            <a:pPr marL="0" indent="0">
              <a:buNone/>
            </a:pPr>
            <a:r>
              <a:rPr lang="en-AU" sz="2200" dirty="0">
                <a:latin typeface="Century Gothic" panose="020B0502020202020204" pitchFamily="34" charset="0"/>
              </a:rPr>
              <a:t> </a:t>
            </a:r>
            <a:r>
              <a:rPr lang="en-AU" sz="2200" dirty="0" smtClean="0">
                <a:latin typeface="Century Gothic" panose="020B0502020202020204" pitchFamily="34" charset="0"/>
              </a:rPr>
              <a:t>     </a:t>
            </a:r>
            <a:r>
              <a:rPr lang="en-AU" sz="3200" b="1" dirty="0" smtClean="0">
                <a:latin typeface="Century Gothic" panose="020B0502020202020204" pitchFamily="34" charset="0"/>
              </a:rPr>
              <a:t>F = k </a:t>
            </a:r>
            <a:r>
              <a:rPr lang="el-GR" sz="3200" b="1" dirty="0" smtClean="0">
                <a:latin typeface="Century Gothic" panose="020B0502020202020204" pitchFamily="34" charset="0"/>
              </a:rPr>
              <a:t>Δ</a:t>
            </a:r>
            <a:r>
              <a:rPr lang="en-AU" sz="3200" b="1" dirty="0" smtClean="0">
                <a:latin typeface="Century Gothic" panose="020B0502020202020204" pitchFamily="34" charset="0"/>
              </a:rPr>
              <a:t>x</a:t>
            </a:r>
          </a:p>
          <a:p>
            <a:pPr marL="0" indent="0">
              <a:buNone/>
              <a:tabLst>
                <a:tab pos="989013" algn="l"/>
              </a:tabLst>
            </a:pPr>
            <a:r>
              <a:rPr lang="en-AU" sz="2200" dirty="0">
                <a:latin typeface="Century Gothic" panose="020B0502020202020204" pitchFamily="34" charset="0"/>
              </a:rPr>
              <a:t>	</a:t>
            </a:r>
            <a:r>
              <a:rPr lang="en-AU" sz="2200" dirty="0" smtClean="0">
                <a:latin typeface="Century Gothic" panose="020B0502020202020204" pitchFamily="34" charset="0"/>
              </a:rPr>
              <a:t>where F – Force (N)</a:t>
            </a:r>
          </a:p>
          <a:p>
            <a:pPr marL="0" indent="0">
              <a:buNone/>
              <a:tabLst>
                <a:tab pos="1885950" algn="l"/>
              </a:tabLst>
            </a:pPr>
            <a:r>
              <a:rPr lang="en-AU" sz="2200" dirty="0" smtClean="0">
                <a:latin typeface="Century Gothic" panose="020B0502020202020204" pitchFamily="34" charset="0"/>
              </a:rPr>
              <a:t>                     	x – displacement from equilibrium (m)</a:t>
            </a:r>
          </a:p>
          <a:p>
            <a:pPr marL="0" indent="0">
              <a:buNone/>
              <a:tabLst>
                <a:tab pos="1885950" algn="l"/>
              </a:tabLst>
            </a:pPr>
            <a:r>
              <a:rPr lang="en-AU" sz="2200" dirty="0">
                <a:latin typeface="Century Gothic" panose="020B0502020202020204" pitchFamily="34" charset="0"/>
              </a:rPr>
              <a:t>	</a:t>
            </a:r>
            <a:r>
              <a:rPr lang="en-AU" sz="2200" dirty="0" smtClean="0">
                <a:latin typeface="Century Gothic" panose="020B0502020202020204" pitchFamily="34" charset="0"/>
              </a:rPr>
              <a:t>k – constant based on the stiffness (N m</a:t>
            </a:r>
            <a:r>
              <a:rPr lang="en-AU" sz="2200" baseline="30000" dirty="0" smtClean="0">
                <a:latin typeface="Century Gothic" panose="020B0502020202020204" pitchFamily="34" charset="0"/>
              </a:rPr>
              <a:t>-1</a:t>
            </a:r>
            <a:r>
              <a:rPr lang="en-AU" sz="2200" dirty="0" smtClean="0">
                <a:latin typeface="Century Gothic" panose="020B0502020202020204" pitchFamily="34" charset="0"/>
              </a:rPr>
              <a:t>) </a:t>
            </a:r>
          </a:p>
          <a:p>
            <a:pPr marL="0" indent="0">
              <a:buNone/>
              <a:tabLst>
                <a:tab pos="1976438" algn="l"/>
              </a:tabLst>
            </a:pPr>
            <a:r>
              <a:rPr lang="en-AU" sz="2200" dirty="0" smtClean="0">
                <a:latin typeface="Century Gothic" panose="020B0502020202020204" pitchFamily="34" charset="0"/>
              </a:rPr>
              <a:t>Stiffness of springs is determined by</a:t>
            </a:r>
          </a:p>
          <a:p>
            <a:pPr marL="715963" indent="-342900">
              <a:buFont typeface="Wingdings" panose="05000000000000000000" pitchFamily="2" charset="2"/>
              <a:buChar char="v"/>
              <a:tabLst>
                <a:tab pos="1976438" algn="l"/>
              </a:tabLst>
            </a:pPr>
            <a:r>
              <a:rPr lang="en-AU" sz="2200" dirty="0" smtClean="0">
                <a:latin typeface="Century Gothic" panose="020B0502020202020204" pitchFamily="34" charset="0"/>
              </a:rPr>
              <a:t>The manufacturing process</a:t>
            </a:r>
          </a:p>
          <a:p>
            <a:pPr marL="715963" indent="-342900">
              <a:buFont typeface="Wingdings" panose="05000000000000000000" pitchFamily="2" charset="2"/>
              <a:buChar char="v"/>
              <a:tabLst>
                <a:tab pos="1976438" algn="l"/>
              </a:tabLst>
            </a:pPr>
            <a:r>
              <a:rPr lang="en-AU" sz="2200" dirty="0" smtClean="0">
                <a:latin typeface="Century Gothic" panose="020B0502020202020204" pitchFamily="34" charset="0"/>
              </a:rPr>
              <a:t>The composition</a:t>
            </a:r>
          </a:p>
          <a:p>
            <a:pPr marL="715963" indent="-342900">
              <a:buFont typeface="Wingdings" panose="05000000000000000000" pitchFamily="2" charset="2"/>
              <a:buChar char="v"/>
              <a:tabLst>
                <a:tab pos="1976438" algn="l"/>
              </a:tabLst>
            </a:pPr>
            <a:r>
              <a:rPr lang="en-AU" sz="2200" dirty="0" smtClean="0">
                <a:latin typeface="Century Gothic" panose="020B0502020202020204" pitchFamily="34" charset="0"/>
              </a:rPr>
              <a:t>The radius of the spring coil and radius of wire ratio</a:t>
            </a:r>
          </a:p>
          <a:p>
            <a:pPr marL="0" indent="0">
              <a:buNone/>
            </a:pPr>
            <a:endParaRPr lang="en-AU" sz="2200" dirty="0" smtClean="0">
              <a:latin typeface="Century Gothic" panose="020B050202020202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2756" y="1952675"/>
            <a:ext cx="4700189" cy="1577245"/>
          </a:xfrm>
          <a:prstGeom prst="rect">
            <a:avLst/>
          </a:prstGeom>
        </p:spPr>
      </p:pic>
    </p:spTree>
    <p:extLst>
      <p:ext uri="{BB962C8B-B14F-4D97-AF65-F5344CB8AC3E}">
        <p14:creationId xmlns:p14="http://schemas.microsoft.com/office/powerpoint/2010/main" val="524153492"/>
      </p:ext>
    </p:extLst>
  </p:cSld>
  <p:clrMapOvr>
    <a:masterClrMapping/>
  </p:clrMapOvr>
  <p:transition>
    <p:fade thruBlk="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400" b="1" dirty="0" smtClean="0"/>
              <a:t>Conservation of Energy</a:t>
            </a:r>
            <a:endParaRPr lang="en-AU" sz="4400" b="1" dirty="0"/>
          </a:p>
        </p:txBody>
      </p:sp>
      <p:sp>
        <p:nvSpPr>
          <p:cNvPr id="7" name="Content Placeholder 6"/>
          <p:cNvSpPr>
            <a:spLocks noGrp="1"/>
          </p:cNvSpPr>
          <p:nvPr>
            <p:ph idx="1"/>
          </p:nvPr>
        </p:nvSpPr>
        <p:spPr>
          <a:xfrm>
            <a:off x="323528" y="1340768"/>
            <a:ext cx="8424936" cy="4627529"/>
          </a:xfrm>
        </p:spPr>
        <p:txBody>
          <a:bodyPr>
            <a:noAutofit/>
          </a:bodyPr>
          <a:lstStyle/>
          <a:p>
            <a:r>
              <a:rPr lang="en-AU" sz="3200" b="1" dirty="0" smtClean="0">
                <a:latin typeface="Century Gothic" panose="020B0502020202020204" pitchFamily="34" charset="0"/>
              </a:rPr>
              <a:t>Energy can be </a:t>
            </a:r>
            <a:r>
              <a:rPr lang="en-AU" sz="3200" b="1" u="sng" dirty="0" smtClean="0">
                <a:latin typeface="Century Gothic" panose="020B0502020202020204" pitchFamily="34" charset="0"/>
              </a:rPr>
              <a:t>neither</a:t>
            </a:r>
            <a:r>
              <a:rPr lang="en-AU" sz="3200" b="1" dirty="0" smtClean="0">
                <a:latin typeface="Century Gothic" panose="020B0502020202020204" pitchFamily="34" charset="0"/>
              </a:rPr>
              <a:t> created nor destroyed.</a:t>
            </a:r>
          </a:p>
          <a:p>
            <a:endParaRPr lang="en-AU" sz="3200" b="1" dirty="0" smtClean="0">
              <a:latin typeface="Century Gothic" panose="020B0502020202020204" pitchFamily="34" charset="0"/>
            </a:endParaRPr>
          </a:p>
          <a:p>
            <a:pPr>
              <a:spcBef>
                <a:spcPts val="0"/>
              </a:spcBef>
              <a:tabLst>
                <a:tab pos="354013" algn="l"/>
              </a:tabLst>
            </a:pPr>
            <a:r>
              <a:rPr lang="en-AU" sz="3200" b="1" dirty="0" smtClean="0">
                <a:latin typeface="Century Gothic" panose="020B0502020202020204" pitchFamily="34" charset="0"/>
              </a:rPr>
              <a:t>In an isolated system</a:t>
            </a:r>
          </a:p>
          <a:p>
            <a:pPr marL="0" indent="0">
              <a:spcBef>
                <a:spcPts val="0"/>
              </a:spcBef>
              <a:buNone/>
              <a:tabLst>
                <a:tab pos="354013" algn="l"/>
              </a:tabLst>
            </a:pPr>
            <a:r>
              <a:rPr lang="en-AU" sz="3200" b="1" dirty="0">
                <a:latin typeface="Century Gothic" panose="020B0502020202020204" pitchFamily="34" charset="0"/>
              </a:rPr>
              <a:t>	</a:t>
            </a:r>
            <a:r>
              <a:rPr lang="en-AU" sz="3200" b="1" dirty="0" smtClean="0">
                <a:latin typeface="Century Gothic" panose="020B0502020202020204" pitchFamily="34" charset="0"/>
              </a:rPr>
              <a:t>it </a:t>
            </a:r>
            <a:r>
              <a:rPr lang="en-AU" sz="3200" b="1" dirty="0">
                <a:latin typeface="Century Gothic" panose="020B0502020202020204" pitchFamily="34" charset="0"/>
              </a:rPr>
              <a:t>can </a:t>
            </a:r>
            <a:r>
              <a:rPr lang="en-AU" sz="3200" b="1" dirty="0" smtClean="0">
                <a:latin typeface="Century Gothic" panose="020B0502020202020204" pitchFamily="34" charset="0"/>
              </a:rPr>
              <a:t>transform into </a:t>
            </a:r>
          </a:p>
          <a:p>
            <a:pPr marL="0" indent="0">
              <a:spcBef>
                <a:spcPts val="0"/>
              </a:spcBef>
              <a:buNone/>
              <a:tabLst>
                <a:tab pos="354013" algn="l"/>
              </a:tabLst>
            </a:pPr>
            <a:r>
              <a:rPr lang="en-AU" sz="3200" b="1" dirty="0">
                <a:latin typeface="Century Gothic" panose="020B0502020202020204" pitchFamily="34" charset="0"/>
              </a:rPr>
              <a:t>	</a:t>
            </a:r>
            <a:r>
              <a:rPr lang="en-AU" sz="3200" b="1" dirty="0" smtClean="0">
                <a:latin typeface="Century Gothic" panose="020B0502020202020204" pitchFamily="34" charset="0"/>
              </a:rPr>
              <a:t>other forms of energy.</a:t>
            </a:r>
          </a:p>
          <a:p>
            <a:endParaRPr lang="en-AU" sz="3200" b="1" dirty="0" smtClean="0">
              <a:latin typeface="Century Gothic" panose="020B0502020202020204" pitchFamily="34" charset="0"/>
            </a:endParaRPr>
          </a:p>
          <a:p>
            <a:r>
              <a:rPr lang="en-AU" sz="3200" b="1" dirty="0" smtClean="0">
                <a:latin typeface="Century Gothic" panose="020B0502020202020204" pitchFamily="34" charset="0"/>
              </a:rPr>
              <a:t>In general, it can transfer to other systems and/or transform into other forms of energy.</a:t>
            </a:r>
            <a:endParaRPr lang="en-AU" sz="3200" b="1" dirty="0">
              <a:latin typeface="Century Gothic" panose="020B0502020202020204" pitchFamily="34"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9892" y="2132856"/>
            <a:ext cx="3916604" cy="2937453"/>
          </a:xfrm>
          <a:prstGeom prst="rect">
            <a:avLst/>
          </a:prstGeom>
        </p:spPr>
      </p:pic>
    </p:spTree>
    <p:extLst>
      <p:ext uri="{BB962C8B-B14F-4D97-AF65-F5344CB8AC3E}">
        <p14:creationId xmlns:p14="http://schemas.microsoft.com/office/powerpoint/2010/main" val="1866927372"/>
      </p:ext>
    </p:extLst>
  </p:cSld>
  <p:clrMapOvr>
    <a:masterClrMapping/>
  </p:clrMapOvr>
  <p:transition>
    <p:fade thruBlk="1"/>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000" b="1" dirty="0" smtClean="0"/>
              <a:t>Hooke’s Law</a:t>
            </a:r>
            <a:endParaRPr lang="en-AU" sz="4000" b="1" dirty="0"/>
          </a:p>
        </p:txBody>
      </p:sp>
      <p:sp>
        <p:nvSpPr>
          <p:cNvPr id="7" name="Content Placeholder 6"/>
          <p:cNvSpPr>
            <a:spLocks noGrp="1"/>
          </p:cNvSpPr>
          <p:nvPr>
            <p:ph idx="1"/>
          </p:nvPr>
        </p:nvSpPr>
        <p:spPr>
          <a:xfrm>
            <a:off x="179512" y="1196752"/>
            <a:ext cx="8712968" cy="5400600"/>
          </a:xfrm>
        </p:spPr>
        <p:txBody>
          <a:bodyPr>
            <a:normAutofit/>
          </a:bodyPr>
          <a:lstStyle/>
          <a:p>
            <a:pPr marL="0" indent="0">
              <a:buNone/>
            </a:pPr>
            <a:r>
              <a:rPr lang="en-AU" sz="2200" b="1" dirty="0" smtClean="0">
                <a:latin typeface="Century Gothic" panose="020B0502020202020204" pitchFamily="34" charset="0"/>
              </a:rPr>
              <a:t>Finding the energy in the spring is E = F × x (area under the line)</a:t>
            </a:r>
          </a:p>
          <a:p>
            <a:pPr marL="0" indent="0">
              <a:buNone/>
            </a:pPr>
            <a:r>
              <a:rPr lang="en-AU" sz="2200" b="1" dirty="0" smtClean="0">
                <a:latin typeface="Century Gothic" panose="020B0502020202020204" pitchFamily="34" charset="0"/>
              </a:rPr>
              <a:t>Finding the stiffness (k value) is k = F/x (gradient of the line)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132856"/>
            <a:ext cx="5076055" cy="4464496"/>
          </a:xfrm>
          <a:prstGeom prst="rect">
            <a:avLst/>
          </a:prstGeom>
        </p:spPr>
      </p:pic>
      <p:sp>
        <p:nvSpPr>
          <p:cNvPr id="8" name="Content Placeholder 6"/>
          <p:cNvSpPr txBox="1">
            <a:spLocks/>
          </p:cNvSpPr>
          <p:nvPr/>
        </p:nvSpPr>
        <p:spPr>
          <a:xfrm>
            <a:off x="5148064" y="2348880"/>
            <a:ext cx="4040832" cy="2808312"/>
          </a:xfrm>
          <a:prstGeom prst="rect">
            <a:avLst/>
          </a:prstGeom>
        </p:spPr>
        <p:txBody>
          <a:bodyPr vert="horz" lIns="91440" tIns="45720" rIns="91440" bIns="45720" rtlCol="0">
            <a:noAutofit/>
          </a:bodyPr>
          <a:lst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fontAlgn="auto">
              <a:buFont typeface="Wingdings 3" charset="2"/>
              <a:buNone/>
            </a:pPr>
            <a:r>
              <a:rPr lang="en-AU" sz="2400" b="1" u="sng" dirty="0" smtClean="0">
                <a:solidFill>
                  <a:schemeClr val="accent1">
                    <a:lumMod val="40000"/>
                    <a:lumOff val="60000"/>
                  </a:schemeClr>
                </a:solidFill>
                <a:latin typeface="Century Gothic" panose="020B0502020202020204" pitchFamily="34" charset="0"/>
              </a:rPr>
              <a:t>Example 9.2d:</a:t>
            </a:r>
            <a:r>
              <a:rPr lang="en-AU" sz="2400" dirty="0" smtClean="0">
                <a:solidFill>
                  <a:schemeClr val="accent1">
                    <a:lumMod val="40000"/>
                    <a:lumOff val="60000"/>
                  </a:schemeClr>
                </a:solidFill>
                <a:latin typeface="Century Gothic" panose="020B0502020202020204" pitchFamily="34" charset="0"/>
              </a:rPr>
              <a:t> </a:t>
            </a:r>
            <a:r>
              <a:rPr lang="en-AU" sz="2400" dirty="0" smtClean="0">
                <a:latin typeface="Century Gothic" panose="020B0502020202020204" pitchFamily="34" charset="0"/>
              </a:rPr>
              <a:t>Find the Energy released from the spring when extended to 0.2 m.</a:t>
            </a:r>
          </a:p>
          <a:p>
            <a:pPr marL="0" indent="0" fontAlgn="auto">
              <a:buNone/>
            </a:pPr>
            <a:r>
              <a:rPr lang="en-AU" sz="2400" b="1" u="sng" dirty="0" smtClean="0">
                <a:solidFill>
                  <a:schemeClr val="accent1">
                    <a:lumMod val="40000"/>
                    <a:lumOff val="60000"/>
                  </a:schemeClr>
                </a:solidFill>
                <a:latin typeface="Century Gothic" panose="020B0502020202020204" pitchFamily="34" charset="0"/>
              </a:rPr>
              <a:t>Example </a:t>
            </a:r>
            <a:r>
              <a:rPr lang="en-AU" sz="2400" b="1" u="sng" dirty="0" smtClean="0">
                <a:solidFill>
                  <a:schemeClr val="accent1">
                    <a:lumMod val="40000"/>
                    <a:lumOff val="60000"/>
                  </a:schemeClr>
                </a:solidFill>
                <a:latin typeface="Century Gothic" panose="020B0502020202020204" pitchFamily="34" charset="0"/>
              </a:rPr>
              <a:t>9.2e:</a:t>
            </a:r>
            <a:r>
              <a:rPr lang="en-AU" sz="2400" dirty="0" smtClean="0">
                <a:solidFill>
                  <a:schemeClr val="accent1">
                    <a:lumMod val="40000"/>
                    <a:lumOff val="60000"/>
                  </a:schemeClr>
                </a:solidFill>
                <a:latin typeface="Century Gothic" panose="020B0502020202020204" pitchFamily="34" charset="0"/>
              </a:rPr>
              <a:t> </a:t>
            </a:r>
            <a:r>
              <a:rPr lang="en-AU" sz="2400" dirty="0">
                <a:latin typeface="Century Gothic" panose="020B0502020202020204" pitchFamily="34" charset="0"/>
              </a:rPr>
              <a:t>Find the </a:t>
            </a:r>
            <a:r>
              <a:rPr lang="en-AU" sz="2400" dirty="0" smtClean="0">
                <a:latin typeface="Century Gothic" panose="020B0502020202020204" pitchFamily="34" charset="0"/>
              </a:rPr>
              <a:t>stiffness of the spring.</a:t>
            </a:r>
            <a:endParaRPr lang="en-AU" sz="2400" dirty="0">
              <a:latin typeface="Century Gothic" panose="020B0502020202020204" pitchFamily="34" charset="0"/>
            </a:endParaRPr>
          </a:p>
          <a:p>
            <a:pPr marL="0" indent="0" fontAlgn="auto">
              <a:buNone/>
            </a:pPr>
            <a:endParaRPr lang="en-AU" sz="2400" dirty="0" smtClean="0">
              <a:latin typeface="Century Gothic" panose="020B0502020202020204" pitchFamily="34" charset="0"/>
            </a:endParaRPr>
          </a:p>
        </p:txBody>
      </p:sp>
    </p:spTree>
    <p:extLst>
      <p:ext uri="{BB962C8B-B14F-4D97-AF65-F5344CB8AC3E}">
        <p14:creationId xmlns:p14="http://schemas.microsoft.com/office/powerpoint/2010/main" val="2988393912"/>
      </p:ext>
    </p:extLst>
  </p:cSld>
  <p:clrMapOvr>
    <a:masterClrMapping/>
  </p:clrMapOvr>
  <p:transition>
    <p:fade thruBlk="1"/>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re 1"/>
          <p:cNvSpPr>
            <a:spLocks noGrp="1"/>
          </p:cNvSpPr>
          <p:nvPr>
            <p:ph type="title"/>
          </p:nvPr>
        </p:nvSpPr>
        <p:spPr>
          <a:xfrm>
            <a:off x="0" y="1"/>
            <a:ext cx="9144000" cy="1124744"/>
          </a:xfrm>
        </p:spPr>
        <p:txBody>
          <a:bodyPr/>
          <a:lstStyle/>
          <a:p>
            <a:r>
              <a:rPr lang="en-AU" sz="3900" dirty="0"/>
              <a:t>Homework, Context &amp; Keywords</a:t>
            </a:r>
            <a:endParaRPr lang="en-AU" sz="3900" dirty="0" smtClean="0"/>
          </a:p>
        </p:txBody>
      </p:sp>
      <p:sp>
        <p:nvSpPr>
          <p:cNvPr id="5123" name="Espace réservé du contenu 2"/>
          <p:cNvSpPr>
            <a:spLocks noGrp="1"/>
          </p:cNvSpPr>
          <p:nvPr>
            <p:ph idx="1"/>
          </p:nvPr>
        </p:nvSpPr>
        <p:spPr>
          <a:xfrm>
            <a:off x="457200" y="1340768"/>
            <a:ext cx="8229600" cy="5400600"/>
          </a:xfrm>
          <a:solidFill>
            <a:schemeClr val="accent6">
              <a:lumMod val="50000"/>
              <a:alpha val="50000"/>
            </a:schemeClr>
          </a:solidFill>
        </p:spPr>
        <p:txBody>
          <a:bodyPr/>
          <a:lstStyle/>
          <a:p>
            <a:pPr marL="0" indent="0">
              <a:buNone/>
            </a:pPr>
            <a:r>
              <a:rPr lang="en-AU" sz="2800" b="1" u="sng" dirty="0">
                <a:solidFill>
                  <a:schemeClr val="tx2"/>
                </a:solidFill>
                <a:latin typeface="Arial" pitchFamily="34" charset="0"/>
                <a:cs typeface="Arial" pitchFamily="34" charset="0"/>
              </a:rPr>
              <a:t>Homework</a:t>
            </a: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p:txBody>
      </p:sp>
      <p:sp>
        <p:nvSpPr>
          <p:cNvPr id="18" name="TextBox 17"/>
          <p:cNvSpPr txBox="1"/>
          <p:nvPr/>
        </p:nvSpPr>
        <p:spPr>
          <a:xfrm>
            <a:off x="755576" y="2276872"/>
            <a:ext cx="7848871" cy="2985433"/>
          </a:xfrm>
          <a:prstGeom prst="rect">
            <a:avLst/>
          </a:prstGeom>
          <a:noFill/>
        </p:spPr>
        <p:txBody>
          <a:bodyPr wrap="square" rtlCol="0">
            <a:spAutoFit/>
          </a:bodyPr>
          <a:lstStyle/>
          <a:p>
            <a:r>
              <a:rPr lang="en-AU" sz="2800" dirty="0">
                <a:solidFill>
                  <a:schemeClr val="tx2"/>
                </a:solidFill>
                <a:latin typeface="Arial" pitchFamily="34" charset="0"/>
                <a:cs typeface="Arial" pitchFamily="34" charset="0"/>
              </a:rPr>
              <a:t>Complete all questions from Set </a:t>
            </a:r>
            <a:r>
              <a:rPr lang="en-AU" sz="2800" dirty="0" smtClean="0">
                <a:solidFill>
                  <a:schemeClr val="tx2"/>
                </a:solidFill>
                <a:latin typeface="Arial" pitchFamily="34" charset="0"/>
                <a:cs typeface="Arial" pitchFamily="34" charset="0"/>
              </a:rPr>
              <a:t>9.2 </a:t>
            </a:r>
            <a:r>
              <a:rPr lang="en-AU" sz="2800" dirty="0">
                <a:solidFill>
                  <a:schemeClr val="tx2"/>
                </a:solidFill>
                <a:latin typeface="Arial" pitchFamily="34" charset="0"/>
                <a:cs typeface="Arial" pitchFamily="34" charset="0"/>
              </a:rPr>
              <a:t>- due first lesson next week.</a:t>
            </a:r>
          </a:p>
          <a:p>
            <a:endParaRPr lang="en-AU" sz="2800" dirty="0">
              <a:solidFill>
                <a:schemeClr val="tx2"/>
              </a:solidFill>
              <a:latin typeface="Arial" pitchFamily="34" charset="0"/>
              <a:cs typeface="Arial" pitchFamily="34" charset="0"/>
            </a:endParaRPr>
          </a:p>
          <a:p>
            <a:pPr>
              <a:spcAft>
                <a:spcPts val="1200"/>
              </a:spcAft>
            </a:pPr>
            <a:r>
              <a:rPr lang="en-AU" sz="2800" dirty="0">
                <a:solidFill>
                  <a:schemeClr val="tx2"/>
                </a:solidFill>
                <a:latin typeface="Arial" pitchFamily="34" charset="0"/>
                <a:cs typeface="Arial" pitchFamily="34" charset="0"/>
              </a:rPr>
              <a:t>Read Chapter </a:t>
            </a:r>
            <a:r>
              <a:rPr lang="en-AU" sz="2800" dirty="0" smtClean="0">
                <a:solidFill>
                  <a:schemeClr val="tx2"/>
                </a:solidFill>
                <a:latin typeface="Arial" pitchFamily="34" charset="0"/>
                <a:cs typeface="Arial" pitchFamily="34" charset="0"/>
              </a:rPr>
              <a:t>9.3, page 289-295 and answer </a:t>
            </a:r>
            <a:endParaRPr lang="en-AU" sz="2800" dirty="0">
              <a:solidFill>
                <a:schemeClr val="tx2"/>
              </a:solidFill>
              <a:latin typeface="Arial" pitchFamily="34" charset="0"/>
              <a:cs typeface="Arial" pitchFamily="34" charset="0"/>
            </a:endParaRPr>
          </a:p>
          <a:p>
            <a:pPr marL="0" indent="0">
              <a:spcAft>
                <a:spcPts val="1200"/>
              </a:spcAft>
              <a:buNone/>
            </a:pPr>
            <a:r>
              <a:rPr lang="en-AU" sz="2800" dirty="0">
                <a:solidFill>
                  <a:schemeClr val="tx2"/>
                </a:solidFill>
                <a:latin typeface="Arial" pitchFamily="34" charset="0"/>
                <a:cs typeface="Arial" pitchFamily="34" charset="0"/>
              </a:rPr>
              <a:t>	</a:t>
            </a:r>
            <a:r>
              <a:rPr lang="en-AU" sz="2800" dirty="0" smtClean="0">
                <a:solidFill>
                  <a:schemeClr val="tx2"/>
                </a:solidFill>
                <a:latin typeface="Arial" pitchFamily="34" charset="0"/>
                <a:cs typeface="Arial" pitchFamily="34" charset="0"/>
              </a:rPr>
              <a:t>Q1, 2 &amp; 3 </a:t>
            </a:r>
            <a:r>
              <a:rPr lang="en-AU" sz="2800" dirty="0">
                <a:solidFill>
                  <a:schemeClr val="tx2"/>
                </a:solidFill>
                <a:latin typeface="Arial" pitchFamily="34" charset="0"/>
                <a:cs typeface="Arial" pitchFamily="34" charset="0"/>
              </a:rPr>
              <a:t>Set </a:t>
            </a:r>
            <a:r>
              <a:rPr lang="en-AU" sz="2800" dirty="0" smtClean="0">
                <a:solidFill>
                  <a:schemeClr val="tx2"/>
                </a:solidFill>
                <a:latin typeface="Arial" pitchFamily="34" charset="0"/>
                <a:cs typeface="Arial" pitchFamily="34" charset="0"/>
              </a:rPr>
              <a:t>9.3</a:t>
            </a:r>
          </a:p>
          <a:p>
            <a:pPr marL="0" indent="0">
              <a:spcAft>
                <a:spcPts val="1200"/>
              </a:spcAft>
              <a:buNone/>
            </a:pPr>
            <a:r>
              <a:rPr lang="en-AU" sz="2800" dirty="0" smtClean="0">
                <a:solidFill>
                  <a:schemeClr val="tx2"/>
                </a:solidFill>
                <a:latin typeface="Arial" pitchFamily="34" charset="0"/>
                <a:cs typeface="Arial" pitchFamily="34" charset="0"/>
              </a:rPr>
              <a:t>     by </a:t>
            </a:r>
            <a:r>
              <a:rPr lang="en-AU" sz="2800" dirty="0">
                <a:solidFill>
                  <a:schemeClr val="tx2"/>
                </a:solidFill>
                <a:latin typeface="Arial" pitchFamily="34" charset="0"/>
                <a:cs typeface="Arial" pitchFamily="34" charset="0"/>
              </a:rPr>
              <a:t>next lesson.</a:t>
            </a:r>
          </a:p>
        </p:txBody>
      </p:sp>
    </p:spTree>
    <p:extLst>
      <p:ext uri="{BB962C8B-B14F-4D97-AF65-F5344CB8AC3E}">
        <p14:creationId xmlns:p14="http://schemas.microsoft.com/office/powerpoint/2010/main" val="161685461"/>
      </p:ext>
    </p:extLst>
  </p:cSld>
  <p:clrMapOvr>
    <a:masterClrMapping/>
  </p:clrMapOvr>
  <p:transition>
    <p:fade thruBlk="1"/>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66442" y="1447801"/>
            <a:ext cx="6801902" cy="3329581"/>
          </a:xfrm>
        </p:spPr>
        <p:txBody>
          <a:bodyPr/>
          <a:lstStyle/>
          <a:p>
            <a:r>
              <a:rPr lang="en-US" dirty="0" smtClean="0">
                <a:solidFill>
                  <a:schemeClr val="tx1"/>
                </a:solidFill>
              </a:rPr>
              <a:t>Work and Power</a:t>
            </a:r>
            <a:endParaRPr lang="en-US" dirty="0">
              <a:solidFill>
                <a:schemeClr val="tx1"/>
              </a:solidFill>
            </a:endParaRPr>
          </a:p>
        </p:txBody>
      </p:sp>
      <p:sp>
        <p:nvSpPr>
          <p:cNvPr id="2051" name="Rectangle 3"/>
          <p:cNvSpPr>
            <a:spLocks noGrp="1" noChangeArrowheads="1"/>
          </p:cNvSpPr>
          <p:nvPr>
            <p:ph type="subTitle" idx="1"/>
          </p:nvPr>
        </p:nvSpPr>
        <p:spPr/>
        <p:txBody>
          <a:bodyPr/>
          <a:lstStyle/>
          <a:p>
            <a:r>
              <a:rPr lang="en-US" dirty="0" smtClean="0"/>
              <a:t>Chapter 9.3 page 289 - 295</a:t>
            </a:r>
            <a:endParaRPr lang="en-US" dirty="0"/>
          </a:p>
        </p:txBody>
      </p:sp>
    </p:spTree>
    <p:extLst>
      <p:ext uri="{BB962C8B-B14F-4D97-AF65-F5344CB8AC3E}">
        <p14:creationId xmlns:p14="http://schemas.microsoft.com/office/powerpoint/2010/main" val="397638382"/>
      </p:ext>
    </p:extLst>
  </p:cSld>
  <p:clrMapOvr>
    <a:masterClrMapping/>
  </p:clrMapOvr>
  <p:transition>
    <p:fade thruBlk="1"/>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0194" y="0"/>
            <a:ext cx="7762166" cy="1701924"/>
          </a:xfrm>
        </p:spPr>
        <p:txBody>
          <a:bodyPr/>
          <a:lstStyle/>
          <a:p>
            <a:r>
              <a:rPr lang="en-AU" sz="4000" b="1" dirty="0" smtClean="0"/>
              <a:t>Relationship between </a:t>
            </a:r>
            <a:r>
              <a:rPr lang="en-AU" sz="4000" b="1" dirty="0" err="1" smtClean="0"/>
              <a:t>E</a:t>
            </a:r>
            <a:r>
              <a:rPr lang="en-AU" sz="4000" b="1" baseline="-25000" dirty="0" err="1" smtClean="0"/>
              <a:t>k</a:t>
            </a:r>
            <a:r>
              <a:rPr lang="en-AU" sz="4000" b="1" dirty="0" smtClean="0"/>
              <a:t> &amp; E</a:t>
            </a:r>
            <a:r>
              <a:rPr lang="en-AU" sz="4000" b="1" baseline="-25000" dirty="0" smtClean="0"/>
              <a:t>p</a:t>
            </a:r>
            <a:endParaRPr lang="en-AU" sz="4000" b="1" baseline="-25000" dirty="0"/>
          </a:p>
        </p:txBody>
      </p:sp>
      <p:sp>
        <p:nvSpPr>
          <p:cNvPr id="7" name="Content Placeholder 6"/>
          <p:cNvSpPr>
            <a:spLocks noGrp="1"/>
          </p:cNvSpPr>
          <p:nvPr>
            <p:ph idx="1"/>
          </p:nvPr>
        </p:nvSpPr>
        <p:spPr>
          <a:xfrm>
            <a:off x="323528" y="3724278"/>
            <a:ext cx="8640960" cy="2873074"/>
          </a:xfrm>
        </p:spPr>
        <p:txBody>
          <a:bodyPr>
            <a:normAutofit lnSpcReduction="10000"/>
          </a:bodyPr>
          <a:lstStyle/>
          <a:p>
            <a:pPr marL="0" indent="0">
              <a:buNone/>
            </a:pPr>
            <a:r>
              <a:rPr lang="en-AU" sz="2200" dirty="0" smtClean="0">
                <a:latin typeface="Century Gothic" panose="020B0502020202020204" pitchFamily="34" charset="0"/>
              </a:rPr>
              <a:t>At the start we can find the mass of the person:  (Find it)</a:t>
            </a:r>
          </a:p>
          <a:p>
            <a:pPr marL="0" indent="0">
              <a:buNone/>
            </a:pPr>
            <a:r>
              <a:rPr lang="en-AU" sz="2200" dirty="0" smtClean="0">
                <a:latin typeface="Century Gothic" panose="020B0502020202020204" pitchFamily="34" charset="0"/>
              </a:rPr>
              <a:t>m = 51 kg</a:t>
            </a:r>
          </a:p>
          <a:p>
            <a:pPr marL="0" indent="0">
              <a:buNone/>
            </a:pPr>
            <a:r>
              <a:rPr lang="en-AU" sz="2200" dirty="0" smtClean="0">
                <a:latin typeface="Century Gothic" panose="020B0502020202020204" pitchFamily="34" charset="0"/>
              </a:rPr>
              <a:t>At each point the height determines the potential energy. </a:t>
            </a:r>
            <a:endParaRPr lang="en-AU" sz="2200" dirty="0">
              <a:latin typeface="Century Gothic" panose="020B0502020202020204" pitchFamily="34" charset="0"/>
            </a:endParaRPr>
          </a:p>
          <a:p>
            <a:pPr marL="0" indent="0">
              <a:buNone/>
            </a:pPr>
            <a:r>
              <a:rPr lang="en-AU" sz="2200" b="1" u="sng" dirty="0" smtClean="0">
                <a:latin typeface="Century Gothic" panose="020B0502020202020204" pitchFamily="34" charset="0"/>
              </a:rPr>
              <a:t>NOTE:</a:t>
            </a:r>
            <a:r>
              <a:rPr lang="en-AU" sz="2200" dirty="0" smtClean="0">
                <a:latin typeface="Century Gothic" panose="020B0502020202020204" pitchFamily="34" charset="0"/>
              </a:rPr>
              <a:t> the two points at the same height have the same Potential Energy, and Hence the same Kinetic Energy.</a:t>
            </a:r>
          </a:p>
          <a:p>
            <a:pPr marL="0" indent="0">
              <a:buNone/>
            </a:pPr>
            <a:r>
              <a:rPr lang="en-AU" sz="2200" b="1" u="sng" dirty="0">
                <a:latin typeface="Century Gothic" panose="020B0502020202020204" pitchFamily="34" charset="0"/>
              </a:rPr>
              <a:t>NOTE:</a:t>
            </a:r>
            <a:r>
              <a:rPr lang="en-AU" sz="2200" dirty="0">
                <a:latin typeface="Century Gothic" panose="020B0502020202020204" pitchFamily="34" charset="0"/>
              </a:rPr>
              <a:t> the </a:t>
            </a:r>
            <a:r>
              <a:rPr lang="en-AU" sz="2200" dirty="0" smtClean="0">
                <a:latin typeface="Century Gothic" panose="020B0502020202020204" pitchFamily="34" charset="0"/>
              </a:rPr>
              <a:t>Potential Energy at the start is the same as the Kinetic Energy at the end.</a:t>
            </a:r>
            <a:endParaRPr lang="en-AU" sz="2200" dirty="0">
              <a:latin typeface="Century Gothic" panose="020B0502020202020204" pitchFamily="34" charset="0"/>
            </a:endParaRPr>
          </a:p>
          <a:p>
            <a:pPr marL="0" indent="0">
              <a:buNone/>
            </a:pPr>
            <a:endParaRPr lang="en-AU" sz="2200" dirty="0" smtClean="0">
              <a:latin typeface="Century Gothic" panose="020B0502020202020204" pitchFamily="34" charset="0"/>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4899" y="692696"/>
            <a:ext cx="6867461" cy="3031582"/>
          </a:xfrm>
          <a:prstGeom prst="rect">
            <a:avLst/>
          </a:prstGeom>
        </p:spPr>
      </p:pic>
    </p:spTree>
    <p:extLst>
      <p:ext uri="{BB962C8B-B14F-4D97-AF65-F5344CB8AC3E}">
        <p14:creationId xmlns:p14="http://schemas.microsoft.com/office/powerpoint/2010/main" val="379742307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0194" y="0"/>
            <a:ext cx="7762166" cy="1701924"/>
          </a:xfrm>
        </p:spPr>
        <p:txBody>
          <a:bodyPr/>
          <a:lstStyle/>
          <a:p>
            <a:r>
              <a:rPr lang="en-AU" sz="4000" b="1" dirty="0" smtClean="0"/>
              <a:t>Relationship between </a:t>
            </a:r>
            <a:r>
              <a:rPr lang="en-AU" sz="4000" b="1" dirty="0" err="1" smtClean="0"/>
              <a:t>E</a:t>
            </a:r>
            <a:r>
              <a:rPr lang="en-AU" sz="4000" b="1" baseline="-25000" dirty="0" err="1" smtClean="0"/>
              <a:t>k</a:t>
            </a:r>
            <a:r>
              <a:rPr lang="en-AU" sz="4000" b="1" dirty="0" smtClean="0"/>
              <a:t> &amp; E</a:t>
            </a:r>
            <a:r>
              <a:rPr lang="en-AU" sz="4000" b="1" baseline="-25000" dirty="0" smtClean="0"/>
              <a:t>p</a:t>
            </a:r>
            <a:endParaRPr lang="en-AU" sz="4000" b="1" baseline="-25000" dirty="0"/>
          </a:p>
        </p:txBody>
      </p:sp>
      <p:sp>
        <p:nvSpPr>
          <p:cNvPr id="7" name="Content Placeholder 6"/>
          <p:cNvSpPr>
            <a:spLocks noGrp="1"/>
          </p:cNvSpPr>
          <p:nvPr>
            <p:ph idx="1"/>
          </p:nvPr>
        </p:nvSpPr>
        <p:spPr>
          <a:xfrm>
            <a:off x="323528" y="764704"/>
            <a:ext cx="8352928" cy="5832648"/>
          </a:xfrm>
        </p:spPr>
        <p:txBody>
          <a:bodyPr>
            <a:normAutofit/>
          </a:bodyPr>
          <a:lstStyle/>
          <a:p>
            <a:pPr marL="0" indent="0">
              <a:buNone/>
            </a:pPr>
            <a:r>
              <a:rPr lang="en-AU" sz="2200" b="1" u="sng" dirty="0" smtClean="0">
                <a:solidFill>
                  <a:schemeClr val="accent1">
                    <a:lumMod val="40000"/>
                    <a:lumOff val="60000"/>
                  </a:schemeClr>
                </a:solidFill>
                <a:latin typeface="Century Gothic" panose="020B0502020202020204" pitchFamily="34" charset="0"/>
              </a:rPr>
              <a:t>Example 9.3a:</a:t>
            </a:r>
            <a:r>
              <a:rPr lang="en-AU" sz="2200" dirty="0" smtClean="0">
                <a:solidFill>
                  <a:schemeClr val="accent1">
                    <a:lumMod val="40000"/>
                    <a:lumOff val="60000"/>
                  </a:schemeClr>
                </a:solidFill>
                <a:latin typeface="Century Gothic" panose="020B0502020202020204" pitchFamily="34" charset="0"/>
              </a:rPr>
              <a:t> </a:t>
            </a:r>
            <a:r>
              <a:rPr lang="en-AU" sz="2200" dirty="0" smtClean="0">
                <a:latin typeface="Century Gothic" panose="020B0502020202020204" pitchFamily="34" charset="0"/>
              </a:rPr>
              <a:t>A roller coaster is constructed so that leading into the first ramp, the truck is pulled up the slope of 42</a:t>
            </a:r>
            <a:r>
              <a:rPr lang="en-AU" sz="2200" baseline="30000" dirty="0" smtClean="0">
                <a:latin typeface="Century Gothic" panose="020B0502020202020204" pitchFamily="34" charset="0"/>
              </a:rPr>
              <a:t>o</a:t>
            </a:r>
            <a:r>
              <a:rPr lang="en-AU" sz="2200" dirty="0" smtClean="0">
                <a:latin typeface="Century Gothic" panose="020B0502020202020204" pitchFamily="34" charset="0"/>
              </a:rPr>
              <a:t> for a distance of 180 m. The truck and the passengers have a mass of 950 kg and;</a:t>
            </a:r>
          </a:p>
          <a:p>
            <a:pPr marL="0" indent="0">
              <a:buNone/>
            </a:pPr>
            <a:r>
              <a:rPr lang="en-AU" sz="2200" dirty="0" smtClean="0">
                <a:latin typeface="Century Gothic" panose="020B0502020202020204" pitchFamily="34" charset="0"/>
              </a:rPr>
              <a:t>Height at (c) = 30 m</a:t>
            </a:r>
          </a:p>
          <a:p>
            <a:pPr marL="0" indent="0">
              <a:buNone/>
            </a:pPr>
            <a:r>
              <a:rPr lang="en-AU" sz="2200" dirty="0" smtClean="0">
                <a:latin typeface="Century Gothic" panose="020B0502020202020204" pitchFamily="34" charset="0"/>
              </a:rPr>
              <a:t>Height at (d) = 80 m</a:t>
            </a:r>
            <a:endParaRPr lang="en-AU" sz="2200" dirty="0">
              <a:latin typeface="Century Gothic" panose="020B0502020202020204" pitchFamily="34" charset="0"/>
            </a:endParaRPr>
          </a:p>
          <a:p>
            <a:pPr marL="0" indent="0">
              <a:buNone/>
            </a:pPr>
            <a:endParaRPr lang="en-AU" sz="2200" dirty="0" smtClean="0">
              <a:latin typeface="Century Gothic" panose="020B0502020202020204" pitchFamily="34" charset="0"/>
            </a:endParaRPr>
          </a:p>
          <a:p>
            <a:pPr marL="0" indent="0">
              <a:buNone/>
            </a:pPr>
            <a:endParaRPr lang="en-AU" sz="2200" dirty="0" smtClean="0">
              <a:latin typeface="Century Gothic" panose="020B0502020202020204" pitchFamily="34" charset="0"/>
            </a:endParaRPr>
          </a:p>
          <a:p>
            <a:pPr marL="457200" indent="-457200">
              <a:buFont typeface="+mj-lt"/>
              <a:buAutoNum type="alphaLcParenR"/>
            </a:pPr>
            <a:r>
              <a:rPr lang="en-AU" sz="2200" dirty="0" smtClean="0">
                <a:latin typeface="Century Gothic" panose="020B0502020202020204" pitchFamily="34" charset="0"/>
              </a:rPr>
              <a:t>What work is done in pulling them up the first slope (a</a:t>
            </a:r>
            <a:r>
              <a:rPr lang="en-AU" sz="2200" dirty="0" smtClean="0">
                <a:latin typeface="Century Gothic" panose="020B0502020202020204" pitchFamily="34" charset="0"/>
              </a:rPr>
              <a:t>).</a:t>
            </a:r>
          </a:p>
          <a:p>
            <a:pPr marL="457200" indent="-457200">
              <a:buFont typeface="+mj-lt"/>
              <a:buAutoNum type="alphaLcParenR"/>
            </a:pPr>
            <a:r>
              <a:rPr lang="en-AU" sz="2200" dirty="0">
                <a:latin typeface="Century Gothic" panose="020B0502020202020204" pitchFamily="34" charset="0"/>
              </a:rPr>
              <a:t>Find the velocity of the truck at point (d) if 10% of the potential energy gained at point (a) is lost</a:t>
            </a:r>
            <a:r>
              <a:rPr lang="en-AU" sz="2200" dirty="0" smtClean="0">
                <a:latin typeface="Century Gothic" panose="020B0502020202020204" pitchFamily="34" charset="0"/>
              </a:rPr>
              <a:t>?</a:t>
            </a:r>
          </a:p>
          <a:p>
            <a:pPr marL="457200" indent="-457200">
              <a:buFont typeface="+mj-lt"/>
              <a:buAutoNum type="alphaLcParenR"/>
            </a:pPr>
            <a:r>
              <a:rPr lang="en-AU" sz="2200" dirty="0">
                <a:latin typeface="Century Gothic" panose="020B0502020202020204" pitchFamily="34" charset="0"/>
              </a:rPr>
              <a:t>What is the Kinetic Energy at point (b</a:t>
            </a:r>
            <a:r>
              <a:rPr lang="en-AU" sz="2200" dirty="0" smtClean="0">
                <a:latin typeface="Century Gothic" panose="020B0502020202020204" pitchFamily="34" charset="0"/>
              </a:rPr>
              <a:t>)?</a:t>
            </a:r>
          </a:p>
          <a:p>
            <a:pPr marL="457200" indent="-457200">
              <a:buFont typeface="+mj-lt"/>
              <a:buAutoNum type="alphaLcParenR"/>
            </a:pPr>
            <a:r>
              <a:rPr lang="en-AU" sz="2200" dirty="0">
                <a:latin typeface="Century Gothic" panose="020B0502020202020204" pitchFamily="34" charset="0"/>
              </a:rPr>
              <a:t>What is the Potential Energy at point (c)?</a:t>
            </a:r>
          </a:p>
          <a:p>
            <a:pPr marL="0" indent="0">
              <a:spcBef>
                <a:spcPts val="0"/>
              </a:spcBef>
              <a:buNone/>
            </a:pPr>
            <a:endParaRPr lang="en-AU" sz="2200" baseline="30000" dirty="0" smtClean="0">
              <a:latin typeface="Century Gothic" panose="020B050202020202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5939" y="1835215"/>
            <a:ext cx="4680520" cy="2184243"/>
          </a:xfrm>
          <a:prstGeom prst="rect">
            <a:avLst/>
          </a:prstGeom>
        </p:spPr>
      </p:pic>
      <p:cxnSp>
        <p:nvCxnSpPr>
          <p:cNvPr id="4" name="Straight Connector 3"/>
          <p:cNvCxnSpPr/>
          <p:nvPr/>
        </p:nvCxnSpPr>
        <p:spPr>
          <a:xfrm>
            <a:off x="4041726" y="3717032"/>
            <a:ext cx="936104"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4113734" y="3348001"/>
            <a:ext cx="526106" cy="369332"/>
          </a:xfrm>
          <a:prstGeom prst="rect">
            <a:avLst/>
          </a:prstGeom>
          <a:noFill/>
        </p:spPr>
        <p:txBody>
          <a:bodyPr wrap="none" rtlCol="0">
            <a:spAutoFit/>
          </a:bodyPr>
          <a:lstStyle/>
          <a:p>
            <a:r>
              <a:rPr lang="en-AU" sz="1800" dirty="0" smtClean="0">
                <a:solidFill>
                  <a:schemeClr val="accent1"/>
                </a:solidFill>
              </a:rPr>
              <a:t>42</a:t>
            </a:r>
            <a:r>
              <a:rPr lang="en-AU" sz="1800" baseline="30000" dirty="0" smtClean="0">
                <a:solidFill>
                  <a:schemeClr val="accent1"/>
                </a:solidFill>
              </a:rPr>
              <a:t>o</a:t>
            </a:r>
            <a:endParaRPr lang="en-AU" sz="1800" baseline="30000" dirty="0">
              <a:solidFill>
                <a:schemeClr val="accent1"/>
              </a:solidFill>
            </a:endParaRPr>
          </a:p>
        </p:txBody>
      </p:sp>
    </p:spTree>
    <p:extLst>
      <p:ext uri="{BB962C8B-B14F-4D97-AF65-F5344CB8AC3E}">
        <p14:creationId xmlns:p14="http://schemas.microsoft.com/office/powerpoint/2010/main" val="3592530456"/>
      </p:ext>
    </p:extLst>
  </p:cSld>
  <p:clrMapOvr>
    <a:masterClrMapping/>
  </p:clrMapOvr>
  <p:transition>
    <p:fade thruBlk="1"/>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0194" y="301394"/>
            <a:ext cx="7762166" cy="1400530"/>
          </a:xfrm>
        </p:spPr>
        <p:txBody>
          <a:bodyPr/>
          <a:lstStyle/>
          <a:p>
            <a:r>
              <a:rPr lang="en-AU" sz="4000" b="1" dirty="0" smtClean="0"/>
              <a:t>Relationship between </a:t>
            </a:r>
            <a:r>
              <a:rPr lang="en-AU" sz="4000" b="1" dirty="0" err="1" smtClean="0"/>
              <a:t>E</a:t>
            </a:r>
            <a:r>
              <a:rPr lang="en-AU" sz="4000" b="1" baseline="-25000" dirty="0" err="1" smtClean="0"/>
              <a:t>k</a:t>
            </a:r>
            <a:r>
              <a:rPr lang="en-AU" sz="4000" b="1" dirty="0" smtClean="0"/>
              <a:t> &amp; E</a:t>
            </a:r>
            <a:r>
              <a:rPr lang="en-AU" sz="4000" b="1" baseline="-25000" dirty="0" smtClean="0"/>
              <a:t>p</a:t>
            </a:r>
            <a:endParaRPr lang="en-AU" sz="4000" b="1" baseline="-25000" dirty="0"/>
          </a:p>
        </p:txBody>
      </p:sp>
      <mc:AlternateContent xmlns:mc="http://schemas.openxmlformats.org/markup-compatibility/2006">
        <mc:Choice xmlns:a14="http://schemas.microsoft.com/office/drawing/2010/main" Requires="a14">
          <p:sp>
            <p:nvSpPr>
              <p:cNvPr id="7" name="Content Placeholder 6"/>
              <p:cNvSpPr>
                <a:spLocks noGrp="1"/>
              </p:cNvSpPr>
              <p:nvPr>
                <p:ph idx="1"/>
              </p:nvPr>
            </p:nvSpPr>
            <p:spPr>
              <a:xfrm>
                <a:off x="323528" y="1196752"/>
                <a:ext cx="8640960" cy="5616624"/>
              </a:xfrm>
            </p:spPr>
            <p:txBody>
              <a:bodyPr>
                <a:normAutofit fontScale="92500" lnSpcReduction="10000"/>
              </a:bodyPr>
              <a:lstStyle/>
              <a:p>
                <a:pPr marL="0" indent="0">
                  <a:buNone/>
                </a:pPr>
                <a:endParaRPr lang="en-AU" sz="2200" b="1" u="sng" dirty="0" smtClean="0">
                  <a:latin typeface="Century Gothic" panose="020B0502020202020204" pitchFamily="34" charset="0"/>
                </a:endParaRPr>
              </a:p>
              <a:p>
                <a:pPr marL="0" indent="0">
                  <a:buNone/>
                </a:pPr>
                <a:endParaRPr lang="en-AU" sz="2200" b="1" u="sng" dirty="0" smtClean="0">
                  <a:latin typeface="Century Gothic" panose="020B0502020202020204" pitchFamily="34" charset="0"/>
                </a:endParaRPr>
              </a:p>
              <a:p>
                <a:pPr marL="0" indent="0">
                  <a:buNone/>
                </a:pPr>
                <a:endParaRPr lang="en-AU" sz="2200" b="1" u="sng" dirty="0">
                  <a:latin typeface="Century Gothic" panose="020B0502020202020204" pitchFamily="34" charset="0"/>
                </a:endParaRPr>
              </a:p>
              <a:p>
                <a:pPr marL="0" indent="0">
                  <a:buNone/>
                </a:pPr>
                <a:endParaRPr lang="en-AU" sz="2200" b="1" u="sng" dirty="0" smtClean="0">
                  <a:latin typeface="Century Gothic" panose="020B0502020202020204" pitchFamily="34" charset="0"/>
                </a:endParaRPr>
              </a:p>
              <a:p>
                <a:pPr marL="0" indent="0">
                  <a:buNone/>
                </a:pPr>
                <a:endParaRPr lang="en-AU" sz="2200" b="1" u="sng" dirty="0" smtClean="0">
                  <a:latin typeface="Century Gothic" panose="020B0502020202020204" pitchFamily="34" charset="0"/>
                </a:endParaRPr>
              </a:p>
              <a:p>
                <a:pPr marL="0" indent="0">
                  <a:buNone/>
                </a:pPr>
                <a:endParaRPr lang="en-AU" sz="2200" b="1" u="sng" dirty="0">
                  <a:latin typeface="Century Gothic" panose="020B0502020202020204" pitchFamily="34" charset="0"/>
                </a:endParaRPr>
              </a:p>
              <a:p>
                <a:pPr marL="0" indent="0">
                  <a:buNone/>
                </a:pPr>
                <a:endParaRPr lang="en-AU" sz="2200" b="1" u="sng" dirty="0" smtClean="0">
                  <a:latin typeface="Century Gothic" panose="020B0502020202020204" pitchFamily="34" charset="0"/>
                </a:endParaRPr>
              </a:p>
              <a:p>
                <a:pPr marL="0" indent="0" algn="ctr">
                  <a:buNone/>
                </a:pPr>
                <a:r>
                  <a:rPr lang="en-AU" sz="2200" dirty="0" smtClean="0">
                    <a:latin typeface="Century Gothic" panose="020B0502020202020204" pitchFamily="34" charset="0"/>
                  </a:rPr>
                  <a:t>Since Mechanical Energy is constant for an isolated system</a:t>
                </a:r>
                <a:endParaRPr lang="en-AU" sz="2200" dirty="0">
                  <a:latin typeface="Century Gothic" panose="020B0502020202020204" pitchFamily="34" charset="0"/>
                </a:endParaRPr>
              </a:p>
              <a:p>
                <a:pPr marL="0" indent="0" algn="ctr">
                  <a:buNone/>
                </a:pPr>
                <a:r>
                  <a:rPr lang="en-AU" sz="2400" dirty="0" smtClean="0">
                    <a:latin typeface="Century Gothic" panose="020B0502020202020204" pitchFamily="34" charset="0"/>
                  </a:rPr>
                  <a:t>ME</a:t>
                </a:r>
                <a:r>
                  <a:rPr lang="en-AU" sz="2400" baseline="-25000" dirty="0" smtClean="0">
                    <a:latin typeface="Century Gothic" panose="020B0502020202020204" pitchFamily="34" charset="0"/>
                  </a:rPr>
                  <a:t>1</a:t>
                </a:r>
                <a:r>
                  <a:rPr lang="en-AU" sz="2400" dirty="0" smtClean="0">
                    <a:latin typeface="Century Gothic" panose="020B0502020202020204" pitchFamily="34" charset="0"/>
                  </a:rPr>
                  <a:t> </a:t>
                </a:r>
                <a:r>
                  <a:rPr lang="en-AU" sz="2400" dirty="0" smtClean="0">
                    <a:latin typeface="Century Gothic" panose="020B0502020202020204" pitchFamily="34" charset="0"/>
                  </a:rPr>
                  <a:t>= </a:t>
                </a:r>
                <a:r>
                  <a:rPr lang="en-AU" sz="2400" dirty="0" smtClean="0">
                    <a:latin typeface="Century Gothic" panose="020B0502020202020204" pitchFamily="34" charset="0"/>
                  </a:rPr>
                  <a:t>ME</a:t>
                </a:r>
                <a:r>
                  <a:rPr lang="en-AU" sz="2400" baseline="-25000" dirty="0" smtClean="0">
                    <a:latin typeface="Century Gothic" panose="020B0502020202020204" pitchFamily="34" charset="0"/>
                  </a:rPr>
                  <a:t>2</a:t>
                </a:r>
                <a:endParaRPr lang="en-AU" sz="2400" baseline="-25000" dirty="0" smtClean="0">
                  <a:latin typeface="Century Gothic" panose="020B0502020202020204" pitchFamily="34" charset="0"/>
                </a:endParaRPr>
              </a:p>
              <a:p>
                <a:pPr marL="0" indent="0" algn="ctr">
                  <a:buNone/>
                </a:pPr>
                <a:r>
                  <a:rPr lang="en-AU" sz="2400" dirty="0" smtClean="0">
                    <a:latin typeface="Century Gothic" panose="020B0502020202020204" pitchFamily="34" charset="0"/>
                  </a:rPr>
                  <a:t>0 + E</a:t>
                </a:r>
                <a:r>
                  <a:rPr lang="en-AU" sz="2400" baseline="-25000" dirty="0" smtClean="0">
                    <a:latin typeface="Century Gothic" panose="020B0502020202020204" pitchFamily="34" charset="0"/>
                  </a:rPr>
                  <a:t>p</a:t>
                </a:r>
                <a:r>
                  <a:rPr lang="en-AU" sz="2400" dirty="0" smtClean="0">
                    <a:latin typeface="Century Gothic" panose="020B0502020202020204" pitchFamily="34" charset="0"/>
                  </a:rPr>
                  <a:t> = </a:t>
                </a:r>
                <a:r>
                  <a:rPr lang="en-AU" sz="2400" dirty="0" err="1" smtClean="0">
                    <a:latin typeface="Century Gothic" panose="020B0502020202020204" pitchFamily="34" charset="0"/>
                  </a:rPr>
                  <a:t>E</a:t>
                </a:r>
                <a:r>
                  <a:rPr lang="en-AU" sz="2400" baseline="-25000" dirty="0" err="1" smtClean="0">
                    <a:latin typeface="Century Gothic" panose="020B0502020202020204" pitchFamily="34" charset="0"/>
                  </a:rPr>
                  <a:t>k</a:t>
                </a:r>
                <a:r>
                  <a:rPr lang="en-AU" sz="2400" dirty="0" smtClean="0">
                    <a:latin typeface="Century Gothic" panose="020B0502020202020204" pitchFamily="34" charset="0"/>
                  </a:rPr>
                  <a:t> + 0  </a:t>
                </a:r>
              </a:p>
              <a:p>
                <a:pPr marL="0" indent="0" algn="ctr">
                  <a:buNone/>
                </a:pPr>
                <a:r>
                  <a:rPr lang="en-AU" sz="2400" dirty="0" err="1" smtClean="0">
                    <a:latin typeface="Century Gothic" panose="020B0502020202020204" pitchFamily="34" charset="0"/>
                  </a:rPr>
                  <a:t>E</a:t>
                </a:r>
                <a:r>
                  <a:rPr lang="en-AU" sz="2400" baseline="-25000" dirty="0" err="1" smtClean="0">
                    <a:latin typeface="Century Gothic" panose="020B0502020202020204" pitchFamily="34" charset="0"/>
                  </a:rPr>
                  <a:t>k</a:t>
                </a:r>
                <a:r>
                  <a:rPr lang="en-AU" sz="2400" baseline="-25000" dirty="0" smtClean="0">
                    <a:latin typeface="Century Gothic" panose="020B0502020202020204" pitchFamily="34" charset="0"/>
                  </a:rPr>
                  <a:t>(max</a:t>
                </a:r>
                <a:r>
                  <a:rPr lang="en-AU" sz="2400" baseline="-25000" dirty="0">
                    <a:latin typeface="Century Gothic" panose="020B0502020202020204" pitchFamily="34" charset="0"/>
                  </a:rPr>
                  <a:t>)</a:t>
                </a:r>
                <a:r>
                  <a:rPr lang="en-AU" sz="2400" dirty="0">
                    <a:latin typeface="Century Gothic" panose="020B0502020202020204" pitchFamily="34" charset="0"/>
                  </a:rPr>
                  <a:t> = E</a:t>
                </a:r>
                <a:r>
                  <a:rPr lang="en-AU" sz="2400" baseline="-25000" dirty="0">
                    <a:latin typeface="Century Gothic" panose="020B0502020202020204" pitchFamily="34" charset="0"/>
                  </a:rPr>
                  <a:t>p(max)</a:t>
                </a:r>
              </a:p>
              <a:p>
                <a:pPr marL="0" indent="0" algn="ctr">
                  <a:buNone/>
                </a:pPr>
                <a:r>
                  <a:rPr lang="en-AU" sz="2400" dirty="0" smtClean="0">
                    <a:latin typeface="Century Gothic" panose="020B0502020202020204" pitchFamily="34" charset="0"/>
                  </a:rPr>
                  <a:t>½ </a:t>
                </a:r>
                <a:r>
                  <a:rPr lang="en-AU" sz="2400" dirty="0">
                    <a:latin typeface="Century Gothic" panose="020B0502020202020204" pitchFamily="34" charset="0"/>
                  </a:rPr>
                  <a:t>× m × v</a:t>
                </a:r>
                <a:r>
                  <a:rPr lang="en-AU" sz="2400" baseline="30000" dirty="0">
                    <a:latin typeface="Century Gothic" panose="020B0502020202020204" pitchFamily="34" charset="0"/>
                  </a:rPr>
                  <a:t>2</a:t>
                </a:r>
                <a:r>
                  <a:rPr lang="en-AU" sz="2400" dirty="0">
                    <a:latin typeface="Century Gothic" panose="020B0502020202020204" pitchFamily="34" charset="0"/>
                  </a:rPr>
                  <a:t> = m × g × h</a:t>
                </a:r>
              </a:p>
              <a:p>
                <a:pPr marL="0" indent="0" algn="ctr">
                  <a:buNone/>
                </a:pPr>
                <a:r>
                  <a:rPr lang="en-AU" sz="2400" dirty="0" smtClean="0">
                    <a:latin typeface="Century Gothic" panose="020B0502020202020204" pitchFamily="34" charset="0"/>
                  </a:rPr>
                  <a:t>         </a:t>
                </a:r>
                <a:r>
                  <a:rPr lang="en-AU" sz="3600" b="1" dirty="0" smtClean="0">
                    <a:latin typeface="Century Gothic" panose="020B0502020202020204" pitchFamily="34" charset="0"/>
                  </a:rPr>
                  <a:t>v </a:t>
                </a:r>
                <a:r>
                  <a:rPr lang="en-AU" sz="3600" b="1" dirty="0">
                    <a:latin typeface="Century Gothic" panose="020B0502020202020204" pitchFamily="34" charset="0"/>
                  </a:rPr>
                  <a:t>= </a:t>
                </a:r>
                <a14:m>
                  <m:oMath xmlns:m="http://schemas.openxmlformats.org/officeDocument/2006/math">
                    <m:rad>
                      <m:radPr>
                        <m:degHide m:val="on"/>
                        <m:ctrlPr>
                          <a:rPr lang="en-AU" sz="3600" b="1" i="1">
                            <a:latin typeface="Cambria Math" panose="02040503050406030204" pitchFamily="18" charset="0"/>
                          </a:rPr>
                        </m:ctrlPr>
                      </m:radPr>
                      <m:deg/>
                      <m:e>
                        <m:r>
                          <a:rPr lang="en-AU" sz="3600" b="1" i="1">
                            <a:latin typeface="Cambria Math" panose="02040503050406030204" pitchFamily="18" charset="0"/>
                          </a:rPr>
                          <m:t>𝟐</m:t>
                        </m:r>
                        <m:r>
                          <a:rPr lang="en-AU" sz="3600" b="1" i="1">
                            <a:latin typeface="Cambria Math" panose="02040503050406030204" pitchFamily="18" charset="0"/>
                          </a:rPr>
                          <m:t> </m:t>
                        </m:r>
                        <m:r>
                          <a:rPr lang="en-AU" sz="3600" b="1" i="1">
                            <a:latin typeface="Cambria Math" panose="02040503050406030204" pitchFamily="18" charset="0"/>
                            <a:ea typeface="Cambria Math" panose="02040503050406030204" pitchFamily="18" charset="0"/>
                          </a:rPr>
                          <m:t>𝒈</m:t>
                        </m:r>
                        <m:r>
                          <a:rPr lang="en-AU" sz="3600" b="1" i="1">
                            <a:latin typeface="Cambria Math" panose="02040503050406030204" pitchFamily="18" charset="0"/>
                            <a:ea typeface="Cambria Math" panose="02040503050406030204" pitchFamily="18" charset="0"/>
                          </a:rPr>
                          <m:t> </m:t>
                        </m:r>
                        <m:r>
                          <a:rPr lang="en-AU" sz="3600" b="1" i="1">
                            <a:latin typeface="Cambria Math" panose="02040503050406030204" pitchFamily="18" charset="0"/>
                            <a:ea typeface="Cambria Math" panose="02040503050406030204" pitchFamily="18" charset="0"/>
                          </a:rPr>
                          <m:t>𝒉</m:t>
                        </m:r>
                        <m:r>
                          <a:rPr lang="en-AU" sz="3600" b="1" i="1">
                            <a:latin typeface="Cambria Math" panose="02040503050406030204" pitchFamily="18" charset="0"/>
                          </a:rPr>
                          <m:t> </m:t>
                        </m:r>
                      </m:e>
                    </m:rad>
                  </m:oMath>
                </a14:m>
                <a:endParaRPr lang="en-AU" sz="3200" b="1" u="sng" dirty="0" smtClean="0">
                  <a:latin typeface="Century Gothic" panose="020B0502020202020204" pitchFamily="34" charset="0"/>
                </a:endParaRPr>
              </a:p>
            </p:txBody>
          </p:sp>
        </mc:Choice>
        <mc:Fallback>
          <p:sp>
            <p:nvSpPr>
              <p:cNvPr id="7" name="Content Placeholder 6"/>
              <p:cNvSpPr>
                <a:spLocks noGrp="1" noRot="1" noChangeAspect="1" noMove="1" noResize="1" noEditPoints="1" noAdjustHandles="1" noChangeArrowheads="1" noChangeShapeType="1" noTextEdit="1"/>
              </p:cNvSpPr>
              <p:nvPr>
                <p:ph idx="1"/>
              </p:nvPr>
            </p:nvSpPr>
            <p:spPr>
              <a:xfrm>
                <a:off x="323528" y="1196752"/>
                <a:ext cx="8640960" cy="5616624"/>
              </a:xfrm>
              <a:blipFill rotWithShape="0">
                <a:blip r:embed="rId2"/>
                <a:stretch>
                  <a:fillRect b="-2061"/>
                </a:stretch>
              </a:blipFill>
            </p:spPr>
            <p:txBody>
              <a:bodyPr/>
              <a:lstStyle/>
              <a:p>
                <a:r>
                  <a:rPr lang="en-AU">
                    <a:noFill/>
                  </a:rPr>
                  <a:t> </a:t>
                </a:r>
              </a:p>
            </p:txBody>
          </p:sp>
        </mc:Fallback>
      </mc:AlternateContent>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608" y="1052736"/>
            <a:ext cx="10513168" cy="2843055"/>
          </a:xfrm>
          <a:prstGeom prst="rect">
            <a:avLst/>
          </a:prstGeom>
        </p:spPr>
      </p:pic>
      <p:sp>
        <p:nvSpPr>
          <p:cNvPr id="11" name="TextBox 10"/>
          <p:cNvSpPr txBox="1"/>
          <p:nvPr/>
        </p:nvSpPr>
        <p:spPr>
          <a:xfrm>
            <a:off x="1907704" y="1077704"/>
            <a:ext cx="2088232" cy="2246769"/>
          </a:xfrm>
          <a:prstGeom prst="rect">
            <a:avLst/>
          </a:prstGeom>
          <a:solidFill>
            <a:schemeClr val="tx1"/>
          </a:solidFill>
        </p:spPr>
        <p:txBody>
          <a:bodyPr wrap="square" rtlCol="0">
            <a:spAutoFit/>
          </a:bodyPr>
          <a:lstStyle/>
          <a:p>
            <a:r>
              <a:rPr lang="en-AU" sz="2000" dirty="0" smtClean="0">
                <a:solidFill>
                  <a:schemeClr val="accent1">
                    <a:lumMod val="60000"/>
                    <a:lumOff val="40000"/>
                  </a:schemeClr>
                </a:solidFill>
              </a:rPr>
              <a:t>At maximum height E</a:t>
            </a:r>
            <a:r>
              <a:rPr lang="en-AU" sz="2000" baseline="-25000" dirty="0" smtClean="0">
                <a:solidFill>
                  <a:schemeClr val="accent1">
                    <a:lumMod val="60000"/>
                    <a:lumOff val="40000"/>
                  </a:schemeClr>
                </a:solidFill>
              </a:rPr>
              <a:t>p</a:t>
            </a:r>
            <a:r>
              <a:rPr lang="en-AU" sz="2000" dirty="0" smtClean="0">
                <a:solidFill>
                  <a:schemeClr val="accent1">
                    <a:lumMod val="60000"/>
                    <a:lumOff val="40000"/>
                  </a:schemeClr>
                </a:solidFill>
              </a:rPr>
              <a:t> is at maximum. There is no motion, hence </a:t>
            </a:r>
            <a:r>
              <a:rPr lang="en-AU" sz="2000" dirty="0" err="1" smtClean="0">
                <a:solidFill>
                  <a:schemeClr val="accent1">
                    <a:lumMod val="60000"/>
                    <a:lumOff val="40000"/>
                  </a:schemeClr>
                </a:solidFill>
              </a:rPr>
              <a:t>E</a:t>
            </a:r>
            <a:r>
              <a:rPr lang="en-AU" sz="2000" baseline="-25000" dirty="0" err="1" smtClean="0">
                <a:solidFill>
                  <a:schemeClr val="accent1">
                    <a:lumMod val="60000"/>
                    <a:lumOff val="40000"/>
                  </a:schemeClr>
                </a:solidFill>
              </a:rPr>
              <a:t>k</a:t>
            </a:r>
            <a:r>
              <a:rPr lang="en-AU" sz="2000" dirty="0" smtClean="0">
                <a:solidFill>
                  <a:schemeClr val="accent1">
                    <a:lumMod val="60000"/>
                    <a:lumOff val="40000"/>
                  </a:schemeClr>
                </a:solidFill>
              </a:rPr>
              <a:t> = 0</a:t>
            </a:r>
          </a:p>
          <a:p>
            <a:r>
              <a:rPr lang="en-AU" sz="2000" dirty="0" smtClean="0">
                <a:solidFill>
                  <a:schemeClr val="accent1">
                    <a:lumMod val="60000"/>
                    <a:lumOff val="40000"/>
                  </a:schemeClr>
                </a:solidFill>
              </a:rPr>
              <a:t>ME = </a:t>
            </a:r>
            <a:r>
              <a:rPr lang="en-AU" sz="2000" dirty="0" err="1" smtClean="0">
                <a:solidFill>
                  <a:schemeClr val="accent1">
                    <a:lumMod val="60000"/>
                    <a:lumOff val="40000"/>
                  </a:schemeClr>
                </a:solidFill>
              </a:rPr>
              <a:t>E</a:t>
            </a:r>
            <a:r>
              <a:rPr lang="en-AU" sz="2000" baseline="-25000" dirty="0" err="1" smtClean="0">
                <a:solidFill>
                  <a:schemeClr val="accent1">
                    <a:lumMod val="60000"/>
                    <a:lumOff val="40000"/>
                  </a:schemeClr>
                </a:solidFill>
              </a:rPr>
              <a:t>k</a:t>
            </a:r>
            <a:r>
              <a:rPr lang="en-AU" sz="2000" dirty="0" smtClean="0">
                <a:solidFill>
                  <a:schemeClr val="accent1">
                    <a:lumMod val="60000"/>
                    <a:lumOff val="40000"/>
                  </a:schemeClr>
                </a:solidFill>
              </a:rPr>
              <a:t> + E</a:t>
            </a:r>
            <a:r>
              <a:rPr lang="en-AU" sz="2000" baseline="-25000" dirty="0" smtClean="0">
                <a:solidFill>
                  <a:schemeClr val="accent1">
                    <a:lumMod val="60000"/>
                    <a:lumOff val="40000"/>
                  </a:schemeClr>
                </a:solidFill>
              </a:rPr>
              <a:t>p</a:t>
            </a:r>
          </a:p>
          <a:p>
            <a:r>
              <a:rPr lang="en-AU" sz="2000" dirty="0">
                <a:solidFill>
                  <a:schemeClr val="accent1">
                    <a:lumMod val="60000"/>
                    <a:lumOff val="40000"/>
                  </a:schemeClr>
                </a:solidFill>
              </a:rPr>
              <a:t> </a:t>
            </a:r>
            <a:r>
              <a:rPr lang="en-AU" sz="2000" dirty="0" smtClean="0">
                <a:solidFill>
                  <a:schemeClr val="accent1">
                    <a:lumMod val="60000"/>
                    <a:lumOff val="40000"/>
                  </a:schemeClr>
                </a:solidFill>
              </a:rPr>
              <a:t>      = 0 + E</a:t>
            </a:r>
            <a:r>
              <a:rPr lang="en-AU" sz="2000" baseline="-25000" dirty="0" smtClean="0">
                <a:solidFill>
                  <a:schemeClr val="accent1">
                    <a:lumMod val="60000"/>
                    <a:lumOff val="40000"/>
                  </a:schemeClr>
                </a:solidFill>
              </a:rPr>
              <a:t>p</a:t>
            </a:r>
            <a:endParaRPr lang="en-AU" sz="2000" baseline="-25000" dirty="0">
              <a:solidFill>
                <a:schemeClr val="accent1">
                  <a:lumMod val="60000"/>
                  <a:lumOff val="40000"/>
                </a:schemeClr>
              </a:solidFill>
            </a:endParaRPr>
          </a:p>
        </p:txBody>
      </p:sp>
      <p:sp>
        <p:nvSpPr>
          <p:cNvPr id="12" name="TextBox 11"/>
          <p:cNvSpPr txBox="1"/>
          <p:nvPr/>
        </p:nvSpPr>
        <p:spPr>
          <a:xfrm>
            <a:off x="4788024" y="1235926"/>
            <a:ext cx="2088231" cy="2554545"/>
          </a:xfrm>
          <a:prstGeom prst="rect">
            <a:avLst/>
          </a:prstGeom>
          <a:solidFill>
            <a:schemeClr val="tx1"/>
          </a:solidFill>
        </p:spPr>
        <p:txBody>
          <a:bodyPr wrap="square" rtlCol="0">
            <a:spAutoFit/>
          </a:bodyPr>
          <a:lstStyle/>
          <a:p>
            <a:r>
              <a:rPr lang="en-AU" sz="2000" dirty="0" smtClean="0">
                <a:solidFill>
                  <a:schemeClr val="accent1">
                    <a:lumMod val="60000"/>
                    <a:lumOff val="40000"/>
                  </a:schemeClr>
                </a:solidFill>
              </a:rPr>
              <a:t>At zero height  E</a:t>
            </a:r>
            <a:r>
              <a:rPr lang="en-AU" sz="2000" baseline="-25000" dirty="0" smtClean="0">
                <a:solidFill>
                  <a:schemeClr val="accent1">
                    <a:lumMod val="60000"/>
                    <a:lumOff val="40000"/>
                  </a:schemeClr>
                </a:solidFill>
              </a:rPr>
              <a:t>p</a:t>
            </a:r>
            <a:r>
              <a:rPr lang="en-AU" sz="2000" dirty="0" smtClean="0">
                <a:solidFill>
                  <a:schemeClr val="accent1">
                    <a:lumMod val="60000"/>
                    <a:lumOff val="40000"/>
                  </a:schemeClr>
                </a:solidFill>
              </a:rPr>
              <a:t> = 0. Velocity is at maximum just before impact, hence </a:t>
            </a:r>
            <a:r>
              <a:rPr lang="en-AU" sz="2000" dirty="0" err="1" smtClean="0">
                <a:solidFill>
                  <a:schemeClr val="accent1">
                    <a:lumMod val="60000"/>
                    <a:lumOff val="40000"/>
                  </a:schemeClr>
                </a:solidFill>
              </a:rPr>
              <a:t>E</a:t>
            </a:r>
            <a:r>
              <a:rPr lang="en-AU" sz="2000" baseline="-25000" dirty="0" err="1" smtClean="0">
                <a:solidFill>
                  <a:schemeClr val="accent1">
                    <a:lumMod val="60000"/>
                    <a:lumOff val="40000"/>
                  </a:schemeClr>
                </a:solidFill>
              </a:rPr>
              <a:t>k</a:t>
            </a:r>
            <a:r>
              <a:rPr lang="en-AU" sz="2000" dirty="0" smtClean="0">
                <a:solidFill>
                  <a:schemeClr val="accent1">
                    <a:lumMod val="60000"/>
                    <a:lumOff val="40000"/>
                  </a:schemeClr>
                </a:solidFill>
              </a:rPr>
              <a:t> is at maximum.</a:t>
            </a:r>
          </a:p>
          <a:p>
            <a:r>
              <a:rPr lang="en-AU" sz="2000" dirty="0">
                <a:solidFill>
                  <a:schemeClr val="accent1">
                    <a:lumMod val="60000"/>
                    <a:lumOff val="40000"/>
                  </a:schemeClr>
                </a:solidFill>
              </a:rPr>
              <a:t>ME = </a:t>
            </a:r>
            <a:r>
              <a:rPr lang="en-AU" sz="2000" dirty="0" err="1">
                <a:solidFill>
                  <a:schemeClr val="accent1">
                    <a:lumMod val="60000"/>
                    <a:lumOff val="40000"/>
                  </a:schemeClr>
                </a:solidFill>
              </a:rPr>
              <a:t>E</a:t>
            </a:r>
            <a:r>
              <a:rPr lang="en-AU" sz="2000" baseline="-25000" dirty="0" err="1">
                <a:solidFill>
                  <a:schemeClr val="accent1">
                    <a:lumMod val="60000"/>
                    <a:lumOff val="40000"/>
                  </a:schemeClr>
                </a:solidFill>
              </a:rPr>
              <a:t>k</a:t>
            </a:r>
            <a:r>
              <a:rPr lang="en-AU" sz="2000" dirty="0">
                <a:solidFill>
                  <a:schemeClr val="accent1">
                    <a:lumMod val="60000"/>
                    <a:lumOff val="40000"/>
                  </a:schemeClr>
                </a:solidFill>
              </a:rPr>
              <a:t> + E</a:t>
            </a:r>
            <a:r>
              <a:rPr lang="en-AU" sz="2000" baseline="-25000" dirty="0">
                <a:solidFill>
                  <a:schemeClr val="accent1">
                    <a:lumMod val="60000"/>
                    <a:lumOff val="40000"/>
                  </a:schemeClr>
                </a:solidFill>
              </a:rPr>
              <a:t>p</a:t>
            </a:r>
          </a:p>
          <a:p>
            <a:r>
              <a:rPr lang="en-AU" sz="2000" dirty="0">
                <a:solidFill>
                  <a:schemeClr val="accent1">
                    <a:lumMod val="60000"/>
                    <a:lumOff val="40000"/>
                  </a:schemeClr>
                </a:solidFill>
              </a:rPr>
              <a:t>       = </a:t>
            </a:r>
            <a:r>
              <a:rPr lang="en-AU" sz="2000" dirty="0" err="1">
                <a:solidFill>
                  <a:schemeClr val="accent1">
                    <a:lumMod val="60000"/>
                    <a:lumOff val="40000"/>
                  </a:schemeClr>
                </a:solidFill>
              </a:rPr>
              <a:t>E</a:t>
            </a:r>
            <a:r>
              <a:rPr lang="en-AU" sz="2000" baseline="-25000" dirty="0" err="1">
                <a:solidFill>
                  <a:schemeClr val="accent1">
                    <a:lumMod val="60000"/>
                    <a:lumOff val="40000"/>
                  </a:schemeClr>
                </a:solidFill>
              </a:rPr>
              <a:t>k</a:t>
            </a:r>
            <a:r>
              <a:rPr lang="en-AU" sz="2000" dirty="0" smtClean="0">
                <a:solidFill>
                  <a:schemeClr val="accent1">
                    <a:lumMod val="60000"/>
                    <a:lumOff val="40000"/>
                  </a:schemeClr>
                </a:solidFill>
              </a:rPr>
              <a:t> </a:t>
            </a:r>
            <a:r>
              <a:rPr lang="en-AU" sz="2000" dirty="0">
                <a:solidFill>
                  <a:schemeClr val="accent1">
                    <a:lumMod val="60000"/>
                    <a:lumOff val="40000"/>
                  </a:schemeClr>
                </a:solidFill>
              </a:rPr>
              <a:t>+ </a:t>
            </a:r>
            <a:r>
              <a:rPr lang="en-AU" sz="2000" dirty="0" smtClean="0">
                <a:solidFill>
                  <a:schemeClr val="accent1">
                    <a:lumMod val="60000"/>
                    <a:lumOff val="40000"/>
                  </a:schemeClr>
                </a:solidFill>
              </a:rPr>
              <a:t>0</a:t>
            </a:r>
            <a:endParaRPr lang="en-AU" sz="2000" baseline="-25000" dirty="0">
              <a:solidFill>
                <a:schemeClr val="accent1">
                  <a:lumMod val="60000"/>
                  <a:lumOff val="40000"/>
                </a:schemeClr>
              </a:solidFill>
            </a:endParaRPr>
          </a:p>
        </p:txBody>
      </p:sp>
      <p:sp>
        <p:nvSpPr>
          <p:cNvPr id="13" name="TextBox 12"/>
          <p:cNvSpPr txBox="1"/>
          <p:nvPr/>
        </p:nvSpPr>
        <p:spPr>
          <a:xfrm>
            <a:off x="8100392" y="3068960"/>
            <a:ext cx="1368152" cy="400110"/>
          </a:xfrm>
          <a:prstGeom prst="rect">
            <a:avLst/>
          </a:prstGeom>
          <a:solidFill>
            <a:schemeClr val="tx1"/>
          </a:solidFill>
        </p:spPr>
        <p:txBody>
          <a:bodyPr wrap="square" rtlCol="0">
            <a:spAutoFit/>
          </a:bodyPr>
          <a:lstStyle/>
          <a:p>
            <a:r>
              <a:rPr lang="en-AU" sz="2000" dirty="0" smtClean="0">
                <a:solidFill>
                  <a:schemeClr val="accent1">
                    <a:lumMod val="60000"/>
                    <a:lumOff val="40000"/>
                  </a:schemeClr>
                </a:solidFill>
              </a:rPr>
              <a:t>Work</a:t>
            </a:r>
            <a:endParaRPr lang="en-AU" sz="2000" dirty="0">
              <a:solidFill>
                <a:schemeClr val="accent1">
                  <a:lumMod val="60000"/>
                  <a:lumOff val="40000"/>
                </a:schemeClr>
              </a:solidFill>
            </a:endParaRPr>
          </a:p>
        </p:txBody>
      </p:sp>
    </p:spTree>
    <p:extLst>
      <p:ext uri="{BB962C8B-B14F-4D97-AF65-F5344CB8AC3E}">
        <p14:creationId xmlns:p14="http://schemas.microsoft.com/office/powerpoint/2010/main" val="2273606402"/>
      </p:ext>
    </p:extLst>
  </p:cSld>
  <p:clrMapOvr>
    <a:masterClrMapping/>
  </p:clrMapOvr>
  <p:transition>
    <p:fade thruBlk="1"/>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0194" y="301394"/>
            <a:ext cx="7762166" cy="1400530"/>
          </a:xfrm>
        </p:spPr>
        <p:txBody>
          <a:bodyPr/>
          <a:lstStyle/>
          <a:p>
            <a:r>
              <a:rPr lang="en-AU" sz="4000" b="1" dirty="0" smtClean="0"/>
              <a:t>Relationship between </a:t>
            </a:r>
            <a:r>
              <a:rPr lang="en-AU" sz="4000" b="1" dirty="0" err="1" smtClean="0"/>
              <a:t>E</a:t>
            </a:r>
            <a:r>
              <a:rPr lang="en-AU" sz="4000" b="1" baseline="-25000" dirty="0" err="1" smtClean="0"/>
              <a:t>k</a:t>
            </a:r>
            <a:r>
              <a:rPr lang="en-AU" sz="4000" b="1" dirty="0" smtClean="0"/>
              <a:t> &amp; E</a:t>
            </a:r>
            <a:r>
              <a:rPr lang="en-AU" sz="4000" b="1" baseline="-25000" dirty="0" smtClean="0"/>
              <a:t>p</a:t>
            </a:r>
            <a:endParaRPr lang="en-AU" sz="4000" b="1" baseline="-25000" dirty="0"/>
          </a:p>
        </p:txBody>
      </p:sp>
      <p:sp>
        <p:nvSpPr>
          <p:cNvPr id="7" name="Content Placeholder 6"/>
          <p:cNvSpPr>
            <a:spLocks noGrp="1"/>
          </p:cNvSpPr>
          <p:nvPr>
            <p:ph idx="1"/>
          </p:nvPr>
        </p:nvSpPr>
        <p:spPr>
          <a:xfrm>
            <a:off x="323528" y="1196752"/>
            <a:ext cx="8640960" cy="5400600"/>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9.3b:</a:t>
            </a:r>
            <a:r>
              <a:rPr lang="en-AU" sz="2800"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Climbing ice is a dangerous sport. What is his impact velocity. </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9712" y="2348880"/>
            <a:ext cx="5400600" cy="4409886"/>
          </a:xfrm>
          <a:prstGeom prst="rect">
            <a:avLst/>
          </a:prstGeom>
        </p:spPr>
      </p:pic>
    </p:spTree>
    <p:extLst>
      <p:ext uri="{BB962C8B-B14F-4D97-AF65-F5344CB8AC3E}">
        <p14:creationId xmlns:p14="http://schemas.microsoft.com/office/powerpoint/2010/main" val="211191101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39552" y="44624"/>
            <a:ext cx="7055380" cy="1400530"/>
          </a:xfrm>
        </p:spPr>
        <p:txBody>
          <a:bodyPr/>
          <a:lstStyle/>
          <a:p>
            <a:r>
              <a:rPr lang="en-AU" sz="4000" b="1" dirty="0" smtClean="0"/>
              <a:t>Power</a:t>
            </a:r>
            <a:endParaRPr lang="en-AU" sz="4000" b="1" dirty="0"/>
          </a:p>
        </p:txBody>
      </p:sp>
      <p:sp>
        <p:nvSpPr>
          <p:cNvPr id="7" name="Content Placeholder 6"/>
          <p:cNvSpPr>
            <a:spLocks noGrp="1"/>
          </p:cNvSpPr>
          <p:nvPr>
            <p:ph idx="1"/>
          </p:nvPr>
        </p:nvSpPr>
        <p:spPr>
          <a:xfrm>
            <a:off x="107504" y="1052736"/>
            <a:ext cx="8928992" cy="5832648"/>
          </a:xfrm>
        </p:spPr>
        <p:txBody>
          <a:bodyPr>
            <a:normAutofit/>
          </a:bodyPr>
          <a:lstStyle/>
          <a:p>
            <a:pPr marL="0" indent="0">
              <a:buNone/>
            </a:pPr>
            <a:r>
              <a:rPr lang="en-AU" sz="3200" b="1" dirty="0" smtClean="0">
                <a:latin typeface="Century Gothic" panose="020B0502020202020204" pitchFamily="34" charset="0"/>
              </a:rPr>
              <a:t>		P = </a:t>
            </a:r>
            <a:r>
              <a:rPr lang="en-AU" sz="3200" b="1" u="sng" dirty="0" smtClean="0">
                <a:latin typeface="Century Gothic" panose="020B0502020202020204" pitchFamily="34" charset="0"/>
              </a:rPr>
              <a:t>  W  </a:t>
            </a:r>
            <a:r>
              <a:rPr lang="en-AU" sz="3200" b="1" dirty="0" smtClean="0">
                <a:latin typeface="Century Gothic" panose="020B0502020202020204" pitchFamily="34" charset="0"/>
              </a:rPr>
              <a:t> = </a:t>
            </a:r>
            <a:r>
              <a:rPr lang="en-AU" sz="3200" b="1" u="sng" dirty="0" smtClean="0">
                <a:latin typeface="Century Gothic" panose="020B0502020202020204" pitchFamily="34" charset="0"/>
              </a:rPr>
              <a:t>  </a:t>
            </a:r>
            <a:r>
              <a:rPr lang="el-GR" sz="3200" b="1" u="sng" dirty="0" smtClean="0">
                <a:latin typeface="Century Gothic" panose="020B0502020202020204" pitchFamily="34" charset="0"/>
              </a:rPr>
              <a:t>Δ</a:t>
            </a:r>
            <a:r>
              <a:rPr lang="en-AU" sz="3200" b="1" u="sng" dirty="0" smtClean="0">
                <a:latin typeface="Century Gothic" panose="020B0502020202020204" pitchFamily="34" charset="0"/>
              </a:rPr>
              <a:t>E  </a:t>
            </a:r>
            <a:r>
              <a:rPr lang="en-AU" sz="3200" b="1" dirty="0" smtClean="0">
                <a:latin typeface="Century Gothic" panose="020B0502020202020204" pitchFamily="34" charset="0"/>
              </a:rPr>
              <a:t> =  F </a:t>
            </a:r>
            <a:r>
              <a:rPr lang="en-AU" sz="3200" b="1" dirty="0" err="1" smtClean="0">
                <a:latin typeface="Century Gothic" panose="020B0502020202020204" pitchFamily="34" charset="0"/>
              </a:rPr>
              <a:t>v</a:t>
            </a:r>
            <a:r>
              <a:rPr lang="en-AU" sz="3200" b="1" baseline="-25000" dirty="0" err="1" smtClean="0">
                <a:latin typeface="Century Gothic" panose="020B0502020202020204" pitchFamily="34" charset="0"/>
              </a:rPr>
              <a:t>av</a:t>
            </a:r>
            <a:r>
              <a:rPr lang="en-AU" sz="3200" b="1" u="sng" dirty="0" smtClean="0">
                <a:latin typeface="Century Gothic" panose="020B0502020202020204" pitchFamily="34" charset="0"/>
              </a:rPr>
              <a:t> </a:t>
            </a:r>
          </a:p>
          <a:p>
            <a:pPr marL="0" indent="0">
              <a:spcBef>
                <a:spcPts val="0"/>
              </a:spcBef>
              <a:buNone/>
            </a:pPr>
            <a:r>
              <a:rPr lang="en-AU" sz="3200" b="1" dirty="0" smtClean="0">
                <a:latin typeface="Century Gothic" panose="020B0502020202020204" pitchFamily="34" charset="0"/>
              </a:rPr>
              <a:t>		        </a:t>
            </a:r>
            <a:r>
              <a:rPr lang="el-GR" sz="3200" b="1" dirty="0" smtClean="0">
                <a:latin typeface="Century Gothic" panose="020B0502020202020204" pitchFamily="34" charset="0"/>
              </a:rPr>
              <a:t>Δ</a:t>
            </a:r>
            <a:r>
              <a:rPr lang="en-AU" sz="3200" b="1" dirty="0" smtClean="0">
                <a:latin typeface="Century Gothic" panose="020B0502020202020204" pitchFamily="34" charset="0"/>
              </a:rPr>
              <a:t>t        </a:t>
            </a:r>
            <a:r>
              <a:rPr lang="el-GR" sz="3200" b="1" dirty="0" smtClean="0">
                <a:latin typeface="Century Gothic" panose="020B0502020202020204" pitchFamily="34" charset="0"/>
              </a:rPr>
              <a:t>Δ</a:t>
            </a:r>
            <a:r>
              <a:rPr lang="en-AU" sz="3200" b="1" dirty="0" smtClean="0">
                <a:latin typeface="Century Gothic" panose="020B0502020202020204" pitchFamily="34" charset="0"/>
              </a:rPr>
              <a:t>t</a:t>
            </a:r>
          </a:p>
          <a:p>
            <a:pPr marL="0" indent="0">
              <a:spcBef>
                <a:spcPts val="0"/>
              </a:spcBef>
              <a:buNone/>
            </a:pPr>
            <a:r>
              <a:rPr lang="en-AU" sz="2200" dirty="0" smtClean="0">
                <a:latin typeface="Century Gothic" panose="020B0502020202020204" pitchFamily="34" charset="0"/>
              </a:rPr>
              <a:t>            Units: </a:t>
            </a:r>
            <a:r>
              <a:rPr lang="en-AU" sz="2200" b="1" dirty="0" smtClean="0">
                <a:latin typeface="Century Gothic" panose="020B0502020202020204" pitchFamily="34" charset="0"/>
              </a:rPr>
              <a:t>Watts (W)</a:t>
            </a:r>
          </a:p>
          <a:p>
            <a:pPr marL="0" indent="0">
              <a:buNone/>
            </a:pPr>
            <a:r>
              <a:rPr lang="en-AU" sz="2200" b="1" u="sng" dirty="0" smtClean="0">
                <a:solidFill>
                  <a:schemeClr val="accent1">
                    <a:lumMod val="40000"/>
                    <a:lumOff val="60000"/>
                  </a:schemeClr>
                </a:solidFill>
                <a:latin typeface="Century Gothic" panose="020B0502020202020204" pitchFamily="34" charset="0"/>
              </a:rPr>
              <a:t>Example </a:t>
            </a:r>
            <a:r>
              <a:rPr lang="en-AU" sz="2200" b="1" u="sng" dirty="0" smtClean="0">
                <a:solidFill>
                  <a:schemeClr val="accent1">
                    <a:lumMod val="40000"/>
                    <a:lumOff val="60000"/>
                  </a:schemeClr>
                </a:solidFill>
                <a:latin typeface="Century Gothic" panose="020B0502020202020204" pitchFamily="34" charset="0"/>
              </a:rPr>
              <a:t>9.3c</a:t>
            </a:r>
            <a:r>
              <a:rPr lang="en-AU" sz="2200" b="1" u="sng" dirty="0" smtClean="0">
                <a:solidFill>
                  <a:schemeClr val="accent1">
                    <a:lumMod val="40000"/>
                    <a:lumOff val="60000"/>
                  </a:schemeClr>
                </a:solidFill>
                <a:latin typeface="Century Gothic" panose="020B0502020202020204" pitchFamily="34" charset="0"/>
              </a:rPr>
              <a:t>:</a:t>
            </a:r>
            <a:r>
              <a:rPr lang="en-AU" sz="2200" dirty="0" smtClean="0">
                <a:solidFill>
                  <a:schemeClr val="accent1">
                    <a:lumMod val="40000"/>
                    <a:lumOff val="60000"/>
                  </a:schemeClr>
                </a:solidFill>
                <a:latin typeface="Century Gothic" panose="020B0502020202020204" pitchFamily="34" charset="0"/>
              </a:rPr>
              <a:t> </a:t>
            </a:r>
            <a:r>
              <a:rPr lang="en-AU" sz="2200" dirty="0" smtClean="0">
                <a:latin typeface="Century Gothic" panose="020B0502020202020204" pitchFamily="34" charset="0"/>
              </a:rPr>
              <a:t>Robin the weightlifter is a 120 kg muscle man who can easily lift an 80 kg barbell up to his chest from the floor.</a:t>
            </a:r>
          </a:p>
          <a:p>
            <a:pPr marL="457200" indent="-457200">
              <a:buAutoNum type="alphaLcParenR"/>
            </a:pPr>
            <a:r>
              <a:rPr lang="en-AU" sz="2200" dirty="0" smtClean="0">
                <a:latin typeface="Century Gothic" panose="020B0502020202020204" pitchFamily="34" charset="0"/>
              </a:rPr>
              <a:t>What force must Robins arms apply upwards to hold the barbell at his chest, in a stationary position</a:t>
            </a:r>
            <a:r>
              <a:rPr lang="en-AU" sz="2200" dirty="0" smtClean="0">
                <a:latin typeface="Century Gothic" panose="020B0502020202020204" pitchFamily="34" charset="0"/>
              </a:rPr>
              <a:t>?</a:t>
            </a:r>
            <a:endParaRPr lang="en-AU" sz="2200" baseline="30000" dirty="0" smtClean="0">
              <a:latin typeface="Century Gothic" panose="020B0502020202020204" pitchFamily="34" charset="0"/>
            </a:endParaRPr>
          </a:p>
          <a:p>
            <a:pPr marL="457200" indent="-457200">
              <a:buFont typeface="+mj-lt"/>
              <a:buAutoNum type="alphaLcParenR" startAt="2"/>
            </a:pPr>
            <a:r>
              <a:rPr lang="en-AU" sz="2200" dirty="0" smtClean="0">
                <a:latin typeface="Century Gothic" panose="020B0502020202020204" pitchFamily="34" charset="0"/>
              </a:rPr>
              <a:t>When at chest level, the barbell is 146 cm above the floor. What potential energy does the barbell have at this position?</a:t>
            </a:r>
          </a:p>
          <a:p>
            <a:pPr marL="457200" indent="-457200">
              <a:buFont typeface="+mj-lt"/>
              <a:buAutoNum type="alphaLcParenR" startAt="2"/>
            </a:pPr>
            <a:r>
              <a:rPr lang="en-AU" sz="2200" dirty="0">
                <a:latin typeface="Century Gothic" panose="020B0502020202020204" pitchFamily="34" charset="0"/>
              </a:rPr>
              <a:t>If the lift to his chest took a time of 1.58 s, what power did Robin produce in lifting the weight to his chest?</a:t>
            </a:r>
          </a:p>
          <a:p>
            <a:pPr marL="457200" indent="-457200">
              <a:buFont typeface="+mj-lt"/>
              <a:buAutoNum type="alphaLcParenR" startAt="2"/>
            </a:pPr>
            <a:r>
              <a:rPr lang="en-AU" sz="2200" dirty="0">
                <a:latin typeface="Century Gothic" panose="020B0502020202020204" pitchFamily="34" charset="0"/>
              </a:rPr>
              <a:t>Whist lifting the 80 kg weight up to his chest, the upwards force in Robin’s arms was 924 N. Calculate the acceleration acting on the weights</a:t>
            </a:r>
            <a:r>
              <a:rPr lang="en-AU" sz="2200" dirty="0" smtClean="0">
                <a:latin typeface="Century Gothic" panose="020B0502020202020204" pitchFamily="34" charset="0"/>
              </a:rPr>
              <a:t>.</a:t>
            </a:r>
            <a:endParaRPr lang="en-AU" sz="2200" dirty="0">
              <a:latin typeface="Century Gothic" panose="020B0502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12160" y="-14633"/>
            <a:ext cx="2820310" cy="2348880"/>
          </a:xfrm>
          <a:prstGeom prst="rect">
            <a:avLst/>
          </a:prstGeom>
        </p:spPr>
      </p:pic>
    </p:spTree>
    <p:extLst>
      <p:ext uri="{BB962C8B-B14F-4D97-AF65-F5344CB8AC3E}">
        <p14:creationId xmlns:p14="http://schemas.microsoft.com/office/powerpoint/2010/main" val="694480379"/>
      </p:ext>
    </p:extLst>
  </p:cSld>
  <p:clrMapOvr>
    <a:masterClrMapping/>
  </p:clrMapOvr>
  <p:transition>
    <p:fade thruBlk="1"/>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re 1"/>
          <p:cNvSpPr>
            <a:spLocks noGrp="1"/>
          </p:cNvSpPr>
          <p:nvPr>
            <p:ph type="title"/>
          </p:nvPr>
        </p:nvSpPr>
        <p:spPr>
          <a:xfrm>
            <a:off x="0" y="1"/>
            <a:ext cx="9144000" cy="1124744"/>
          </a:xfrm>
        </p:spPr>
        <p:txBody>
          <a:bodyPr/>
          <a:lstStyle/>
          <a:p>
            <a:r>
              <a:rPr lang="en-AU" sz="3900" dirty="0"/>
              <a:t>Homework, Context &amp; Keywords</a:t>
            </a:r>
            <a:endParaRPr lang="en-AU" sz="3900" dirty="0" smtClean="0"/>
          </a:p>
        </p:txBody>
      </p:sp>
      <p:sp>
        <p:nvSpPr>
          <p:cNvPr id="5123" name="Espace réservé du contenu 2"/>
          <p:cNvSpPr>
            <a:spLocks noGrp="1"/>
          </p:cNvSpPr>
          <p:nvPr>
            <p:ph idx="1"/>
          </p:nvPr>
        </p:nvSpPr>
        <p:spPr>
          <a:xfrm>
            <a:off x="457200" y="1340768"/>
            <a:ext cx="8229600" cy="5400600"/>
          </a:xfrm>
          <a:solidFill>
            <a:schemeClr val="accent6">
              <a:lumMod val="50000"/>
              <a:alpha val="50000"/>
            </a:schemeClr>
          </a:solidFill>
        </p:spPr>
        <p:txBody>
          <a:bodyPr/>
          <a:lstStyle/>
          <a:p>
            <a:pPr marL="0" indent="0">
              <a:buNone/>
            </a:pPr>
            <a:r>
              <a:rPr lang="en-AU" sz="2800" b="1" u="sng" dirty="0">
                <a:solidFill>
                  <a:schemeClr val="tx2"/>
                </a:solidFill>
                <a:latin typeface="Arial" pitchFamily="34" charset="0"/>
                <a:cs typeface="Arial" pitchFamily="34" charset="0"/>
              </a:rPr>
              <a:t>Homework</a:t>
            </a: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p:txBody>
      </p:sp>
      <p:sp>
        <p:nvSpPr>
          <p:cNvPr id="18" name="TextBox 17"/>
          <p:cNvSpPr txBox="1"/>
          <p:nvPr/>
        </p:nvSpPr>
        <p:spPr>
          <a:xfrm>
            <a:off x="755576" y="2276872"/>
            <a:ext cx="7848871" cy="2985433"/>
          </a:xfrm>
          <a:prstGeom prst="rect">
            <a:avLst/>
          </a:prstGeom>
          <a:noFill/>
        </p:spPr>
        <p:txBody>
          <a:bodyPr wrap="square" rtlCol="0">
            <a:spAutoFit/>
          </a:bodyPr>
          <a:lstStyle/>
          <a:p>
            <a:r>
              <a:rPr lang="en-AU" sz="2800" dirty="0">
                <a:solidFill>
                  <a:schemeClr val="tx2"/>
                </a:solidFill>
                <a:latin typeface="Arial" pitchFamily="34" charset="0"/>
                <a:cs typeface="Arial" pitchFamily="34" charset="0"/>
              </a:rPr>
              <a:t>Complete all questions from Set </a:t>
            </a:r>
            <a:r>
              <a:rPr lang="en-AU" sz="2800" dirty="0" smtClean="0">
                <a:solidFill>
                  <a:schemeClr val="tx2"/>
                </a:solidFill>
                <a:latin typeface="Arial" pitchFamily="34" charset="0"/>
                <a:cs typeface="Arial" pitchFamily="34" charset="0"/>
              </a:rPr>
              <a:t>9.3 </a:t>
            </a:r>
            <a:r>
              <a:rPr lang="en-AU" sz="2800" dirty="0">
                <a:solidFill>
                  <a:schemeClr val="tx2"/>
                </a:solidFill>
                <a:latin typeface="Arial" pitchFamily="34" charset="0"/>
                <a:cs typeface="Arial" pitchFamily="34" charset="0"/>
              </a:rPr>
              <a:t>- due first lesson next week.</a:t>
            </a:r>
          </a:p>
          <a:p>
            <a:endParaRPr lang="en-AU" sz="2800" dirty="0">
              <a:solidFill>
                <a:schemeClr val="tx2"/>
              </a:solidFill>
              <a:latin typeface="Arial" pitchFamily="34" charset="0"/>
              <a:cs typeface="Arial" pitchFamily="34" charset="0"/>
            </a:endParaRPr>
          </a:p>
          <a:p>
            <a:pPr>
              <a:spcAft>
                <a:spcPts val="1200"/>
              </a:spcAft>
            </a:pPr>
            <a:r>
              <a:rPr lang="en-AU" sz="2800" dirty="0">
                <a:solidFill>
                  <a:schemeClr val="tx2"/>
                </a:solidFill>
                <a:latin typeface="Arial" pitchFamily="34" charset="0"/>
                <a:cs typeface="Arial" pitchFamily="34" charset="0"/>
              </a:rPr>
              <a:t>Read Chapter </a:t>
            </a:r>
            <a:r>
              <a:rPr lang="en-AU" sz="2800" dirty="0" smtClean="0">
                <a:solidFill>
                  <a:schemeClr val="tx2"/>
                </a:solidFill>
                <a:latin typeface="Arial" pitchFamily="34" charset="0"/>
                <a:cs typeface="Arial" pitchFamily="34" charset="0"/>
              </a:rPr>
              <a:t>9.4, page 295-307 and answer </a:t>
            </a:r>
            <a:endParaRPr lang="en-AU" sz="2800" dirty="0">
              <a:solidFill>
                <a:schemeClr val="tx2"/>
              </a:solidFill>
              <a:latin typeface="Arial" pitchFamily="34" charset="0"/>
              <a:cs typeface="Arial" pitchFamily="34" charset="0"/>
            </a:endParaRPr>
          </a:p>
          <a:p>
            <a:pPr marL="0" indent="0">
              <a:spcAft>
                <a:spcPts val="1200"/>
              </a:spcAft>
              <a:buNone/>
            </a:pPr>
            <a:r>
              <a:rPr lang="en-AU" sz="2800" dirty="0">
                <a:solidFill>
                  <a:schemeClr val="tx2"/>
                </a:solidFill>
                <a:latin typeface="Arial" pitchFamily="34" charset="0"/>
                <a:cs typeface="Arial" pitchFamily="34" charset="0"/>
              </a:rPr>
              <a:t>	</a:t>
            </a:r>
            <a:r>
              <a:rPr lang="en-AU" sz="2800" dirty="0" smtClean="0">
                <a:solidFill>
                  <a:schemeClr val="tx2"/>
                </a:solidFill>
                <a:latin typeface="Arial" pitchFamily="34" charset="0"/>
                <a:cs typeface="Arial" pitchFamily="34" charset="0"/>
              </a:rPr>
              <a:t>Q1, 2 &amp; 3 </a:t>
            </a:r>
            <a:r>
              <a:rPr lang="en-AU" sz="2800" dirty="0">
                <a:solidFill>
                  <a:schemeClr val="tx2"/>
                </a:solidFill>
                <a:latin typeface="Arial" pitchFamily="34" charset="0"/>
                <a:cs typeface="Arial" pitchFamily="34" charset="0"/>
              </a:rPr>
              <a:t>Set </a:t>
            </a:r>
            <a:r>
              <a:rPr lang="en-AU" sz="2800" dirty="0" smtClean="0">
                <a:solidFill>
                  <a:schemeClr val="tx2"/>
                </a:solidFill>
                <a:latin typeface="Arial" pitchFamily="34" charset="0"/>
                <a:cs typeface="Arial" pitchFamily="34" charset="0"/>
              </a:rPr>
              <a:t>9.4</a:t>
            </a:r>
          </a:p>
          <a:p>
            <a:pPr marL="0" indent="0">
              <a:spcAft>
                <a:spcPts val="1200"/>
              </a:spcAft>
              <a:buNone/>
            </a:pPr>
            <a:r>
              <a:rPr lang="en-AU" sz="2800" dirty="0" smtClean="0">
                <a:solidFill>
                  <a:schemeClr val="tx2"/>
                </a:solidFill>
                <a:latin typeface="Arial" pitchFamily="34" charset="0"/>
                <a:cs typeface="Arial" pitchFamily="34" charset="0"/>
              </a:rPr>
              <a:t>     by </a:t>
            </a:r>
            <a:r>
              <a:rPr lang="en-AU" sz="2800" dirty="0">
                <a:solidFill>
                  <a:schemeClr val="tx2"/>
                </a:solidFill>
                <a:latin typeface="Arial" pitchFamily="34" charset="0"/>
                <a:cs typeface="Arial" pitchFamily="34" charset="0"/>
              </a:rPr>
              <a:t>next lesson.</a:t>
            </a:r>
          </a:p>
        </p:txBody>
      </p:sp>
    </p:spTree>
    <p:extLst>
      <p:ext uri="{BB962C8B-B14F-4D97-AF65-F5344CB8AC3E}">
        <p14:creationId xmlns:p14="http://schemas.microsoft.com/office/powerpoint/2010/main" val="2553359058"/>
      </p:ext>
    </p:extLst>
  </p:cSld>
  <p:clrMapOvr>
    <a:masterClrMapping/>
  </p:clrMapOvr>
  <p:transition>
    <p:fade thruBlk="1"/>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66442" y="1447801"/>
            <a:ext cx="7161942" cy="3329581"/>
          </a:xfrm>
        </p:spPr>
        <p:txBody>
          <a:bodyPr/>
          <a:lstStyle/>
          <a:p>
            <a:r>
              <a:rPr lang="en-US" dirty="0" smtClean="0">
                <a:solidFill>
                  <a:schemeClr val="tx1"/>
                </a:solidFill>
              </a:rPr>
              <a:t>Impulse, Inelastic and Elastic Collisions</a:t>
            </a:r>
            <a:endParaRPr lang="en-US" dirty="0">
              <a:solidFill>
                <a:schemeClr val="tx1"/>
              </a:solidFill>
            </a:endParaRPr>
          </a:p>
        </p:txBody>
      </p:sp>
      <p:sp>
        <p:nvSpPr>
          <p:cNvPr id="2051" name="Rectangle 3"/>
          <p:cNvSpPr>
            <a:spLocks noGrp="1" noChangeArrowheads="1"/>
          </p:cNvSpPr>
          <p:nvPr>
            <p:ph type="subTitle" idx="1"/>
          </p:nvPr>
        </p:nvSpPr>
        <p:spPr/>
        <p:txBody>
          <a:bodyPr/>
          <a:lstStyle/>
          <a:p>
            <a:r>
              <a:rPr lang="en-US" dirty="0" smtClean="0"/>
              <a:t>Chapter 9.4 page 295 - 307</a:t>
            </a:r>
            <a:endParaRPr lang="en-US" dirty="0"/>
          </a:p>
        </p:txBody>
      </p:sp>
    </p:spTree>
    <p:extLst>
      <p:ext uri="{BB962C8B-B14F-4D97-AF65-F5344CB8AC3E}">
        <p14:creationId xmlns:p14="http://schemas.microsoft.com/office/powerpoint/2010/main" val="3418203961"/>
      </p:ext>
    </p:extLst>
  </p:cSld>
  <p:clrMapOvr>
    <a:masterClrMapping/>
  </p:clrMapOvr>
  <p:transition>
    <p:fade thruBlk="1"/>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400" b="1" dirty="0" smtClean="0"/>
              <a:t>Energy</a:t>
            </a:r>
            <a:endParaRPr lang="en-AU" sz="4400" b="1" dirty="0"/>
          </a:p>
        </p:txBody>
      </p:sp>
      <p:sp>
        <p:nvSpPr>
          <p:cNvPr id="7" name="Content Placeholder 6"/>
          <p:cNvSpPr>
            <a:spLocks noGrp="1"/>
          </p:cNvSpPr>
          <p:nvPr>
            <p:ph idx="1"/>
          </p:nvPr>
        </p:nvSpPr>
        <p:spPr>
          <a:xfrm>
            <a:off x="323528" y="1196752"/>
            <a:ext cx="8640960" cy="4771545"/>
          </a:xfrm>
        </p:spPr>
        <p:txBody>
          <a:bodyPr>
            <a:noAutofit/>
          </a:bodyPr>
          <a:lstStyle/>
          <a:p>
            <a:pPr>
              <a:tabLst>
                <a:tab pos="354013" algn="l"/>
              </a:tabLst>
            </a:pPr>
            <a:r>
              <a:rPr lang="en-AU" sz="2800" b="1" dirty="0" smtClean="0">
                <a:latin typeface="Century Gothic" panose="020B0502020202020204" pitchFamily="34" charset="0"/>
              </a:rPr>
              <a:t>Energy is measured</a:t>
            </a:r>
          </a:p>
          <a:p>
            <a:pPr marL="400056" lvl="1" indent="0">
              <a:buNone/>
              <a:tabLst>
                <a:tab pos="354013" algn="l"/>
              </a:tabLst>
            </a:pPr>
            <a:r>
              <a:rPr lang="en-AU" sz="2600" b="1" dirty="0" smtClean="0">
                <a:latin typeface="Century Gothic" panose="020B0502020202020204" pitchFamily="34" charset="0"/>
              </a:rPr>
              <a:t>in Joules.</a:t>
            </a:r>
          </a:p>
          <a:p>
            <a:endParaRPr lang="en-AU" sz="1200" b="1" dirty="0" smtClean="0">
              <a:latin typeface="Century Gothic" panose="020B0502020202020204" pitchFamily="34" charset="0"/>
            </a:endParaRPr>
          </a:p>
          <a:p>
            <a:r>
              <a:rPr lang="en-AU" sz="2800" b="1" dirty="0" smtClean="0">
                <a:latin typeface="Century Gothic" panose="020B0502020202020204" pitchFamily="34" charset="0"/>
              </a:rPr>
              <a:t>Conservation of energy means energy is energy regardless of the form. </a:t>
            </a:r>
          </a:p>
          <a:p>
            <a:endParaRPr lang="en-AU" sz="1200" b="1" dirty="0" smtClean="0">
              <a:latin typeface="Century Gothic" panose="020B0502020202020204" pitchFamily="34" charset="0"/>
            </a:endParaRPr>
          </a:p>
          <a:p>
            <a:r>
              <a:rPr lang="en-AU" sz="2800" b="1" dirty="0" smtClean="0">
                <a:latin typeface="Century Gothic" panose="020B0502020202020204" pitchFamily="34" charset="0"/>
              </a:rPr>
              <a:t>Here we can see the Potential Energy transforms into Kinetic Energy at the beginning of the ride, and converts back to Potential Energy at the end of the ride. The total energy remains unchanged, due to the conservation of energy.</a:t>
            </a:r>
            <a:endParaRPr lang="en-AU" sz="2800" b="1" dirty="0">
              <a:latin typeface="Century Gothic" panose="020B050202020202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3340" y="404664"/>
            <a:ext cx="4932040" cy="2236001"/>
          </a:xfrm>
          <a:prstGeom prst="rect">
            <a:avLst/>
          </a:prstGeom>
          <a:solidFill>
            <a:schemeClr val="tx1">
              <a:alpha val="82000"/>
            </a:schemeClr>
          </a:solidFill>
        </p:spPr>
      </p:pic>
    </p:spTree>
    <p:extLst>
      <p:ext uri="{BB962C8B-B14F-4D97-AF65-F5344CB8AC3E}">
        <p14:creationId xmlns:p14="http://schemas.microsoft.com/office/powerpoint/2010/main" val="2602916098"/>
      </p:ext>
    </p:extLst>
  </p:cSld>
  <p:clrMapOvr>
    <a:masterClrMapping/>
  </p:clrMapOvr>
  <p:transition>
    <p:fade thruBlk="1"/>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lide Number Placeholder 3"/>
          <p:cNvSpPr>
            <a:spLocks noGrp="1"/>
          </p:cNvSpPr>
          <p:nvPr>
            <p:ph type="sldNum" sz="quarter" idx="12"/>
          </p:nvPr>
        </p:nvSpPr>
        <p:spPr/>
        <p:txBody>
          <a:bodyPr/>
          <a:lstStyle/>
          <a:p>
            <a:pPr>
              <a:defRPr/>
            </a:pPr>
            <a:fld id="{C9BA62CF-EB52-49A5-8829-3876E507FFB1}" type="slidenum">
              <a:rPr lang="en-GB"/>
              <a:pPr>
                <a:defRPr/>
              </a:pPr>
              <a:t>30</a:t>
            </a:fld>
            <a:endParaRPr lang="en-GB"/>
          </a:p>
        </p:txBody>
      </p:sp>
      <p:pic>
        <p:nvPicPr>
          <p:cNvPr id="13317" name="Picture 5" descr="Ele-charge"/>
          <p:cNvPicPr>
            <a:picLocks noChangeAspect="1" noChangeArrowheads="1"/>
          </p:cNvPicPr>
          <p:nvPr/>
        </p:nvPicPr>
        <p:blipFill>
          <a:blip r:embed="rId2"/>
          <a:srcRect/>
          <a:stretch>
            <a:fillRect/>
          </a:stretch>
        </p:blipFill>
        <p:spPr bwMode="auto">
          <a:xfrm>
            <a:off x="785786" y="214290"/>
            <a:ext cx="8110557" cy="6129164"/>
          </a:xfrm>
          <a:prstGeom prst="rect">
            <a:avLst/>
          </a:prstGeom>
          <a:noFill/>
          <a:ln w="9525">
            <a:noFill/>
            <a:miter lim="800000"/>
            <a:headEnd/>
            <a:tailEnd/>
          </a:ln>
        </p:spPr>
      </p:pic>
      <p:pic>
        <p:nvPicPr>
          <p:cNvPr id="13331" name="Picture 19" descr="tanker"/>
          <p:cNvPicPr>
            <a:picLocks noChangeAspect="1" noChangeArrowheads="1"/>
          </p:cNvPicPr>
          <p:nvPr/>
        </p:nvPicPr>
        <p:blipFill>
          <a:blip r:embed="rId3"/>
          <a:srcRect/>
          <a:stretch>
            <a:fillRect/>
          </a:stretch>
        </p:blipFill>
        <p:spPr bwMode="auto">
          <a:xfrm>
            <a:off x="0" y="-846138"/>
            <a:ext cx="9937750" cy="7704138"/>
          </a:xfrm>
          <a:prstGeom prst="rect">
            <a:avLst/>
          </a:prstGeom>
          <a:noFill/>
          <a:ln w="9525">
            <a:noFill/>
            <a:miter lim="800000"/>
            <a:headEnd/>
            <a:tailEnd/>
          </a:ln>
        </p:spPr>
      </p:pic>
      <p:sp>
        <p:nvSpPr>
          <p:cNvPr id="13332" name="Text Box 20"/>
          <p:cNvSpPr txBox="1">
            <a:spLocks noChangeArrowheads="1"/>
          </p:cNvSpPr>
          <p:nvPr/>
        </p:nvSpPr>
        <p:spPr bwMode="auto">
          <a:xfrm>
            <a:off x="4953000" y="152400"/>
            <a:ext cx="4191000" cy="457200"/>
          </a:xfrm>
          <a:prstGeom prst="rect">
            <a:avLst/>
          </a:prstGeom>
          <a:solidFill>
            <a:schemeClr val="bg1"/>
          </a:solidFill>
          <a:ln w="9525">
            <a:noFill/>
            <a:miter lim="800000"/>
            <a:headEnd/>
            <a:tailEnd/>
          </a:ln>
        </p:spPr>
        <p:txBody>
          <a:bodyPr>
            <a:spAutoFit/>
          </a:bodyPr>
          <a:lstStyle/>
          <a:p>
            <a:pPr algn="ctr">
              <a:spcBef>
                <a:spcPct val="50000"/>
              </a:spcBef>
            </a:pPr>
            <a:r>
              <a:rPr lang="en-GB" b="1">
                <a:solidFill>
                  <a:srgbClr val="FF0000"/>
                </a:solidFill>
              </a:rPr>
              <a:t>Why can’t it stop easily ??</a:t>
            </a:r>
          </a:p>
        </p:txBody>
      </p:sp>
      <p:sp>
        <p:nvSpPr>
          <p:cNvPr id="13333" name="Text Box 21"/>
          <p:cNvSpPr txBox="1">
            <a:spLocks noChangeArrowheads="1"/>
          </p:cNvSpPr>
          <p:nvPr/>
        </p:nvSpPr>
        <p:spPr bwMode="auto">
          <a:xfrm>
            <a:off x="0" y="4581525"/>
            <a:ext cx="3708400" cy="519113"/>
          </a:xfrm>
          <a:prstGeom prst="rect">
            <a:avLst/>
          </a:prstGeom>
          <a:solidFill>
            <a:schemeClr val="bg1"/>
          </a:solidFill>
          <a:ln w="9525">
            <a:noFill/>
            <a:miter lim="800000"/>
            <a:headEnd/>
            <a:tailEnd/>
          </a:ln>
        </p:spPr>
        <p:txBody>
          <a:bodyPr>
            <a:spAutoFit/>
          </a:bodyPr>
          <a:lstStyle/>
          <a:p>
            <a:pPr algn="ctr">
              <a:spcBef>
                <a:spcPct val="50000"/>
              </a:spcBef>
            </a:pPr>
            <a:r>
              <a:rPr lang="en-GB" sz="2800" b="1"/>
              <a:t>1.</a:t>
            </a:r>
            <a:r>
              <a:rPr lang="en-GB" sz="2800" b="1">
                <a:solidFill>
                  <a:srgbClr val="FF0066"/>
                </a:solidFill>
              </a:rPr>
              <a:t>   </a:t>
            </a:r>
            <a:r>
              <a:rPr lang="en-GB" sz="2800" b="1"/>
              <a:t>It is</a:t>
            </a:r>
            <a:r>
              <a:rPr lang="en-GB" sz="2800" b="1">
                <a:solidFill>
                  <a:srgbClr val="FF0066"/>
                </a:solidFill>
              </a:rPr>
              <a:t> MASSIVE</a:t>
            </a:r>
          </a:p>
        </p:txBody>
      </p:sp>
      <p:sp>
        <p:nvSpPr>
          <p:cNvPr id="13334" name="Text Box 22"/>
          <p:cNvSpPr txBox="1">
            <a:spLocks noChangeArrowheads="1"/>
          </p:cNvSpPr>
          <p:nvPr/>
        </p:nvSpPr>
        <p:spPr bwMode="auto">
          <a:xfrm>
            <a:off x="5364163" y="4508500"/>
            <a:ext cx="4191000" cy="519113"/>
          </a:xfrm>
          <a:prstGeom prst="rect">
            <a:avLst/>
          </a:prstGeom>
          <a:solidFill>
            <a:schemeClr val="bg1"/>
          </a:solidFill>
          <a:ln w="9525">
            <a:noFill/>
            <a:miter lim="800000"/>
            <a:headEnd/>
            <a:tailEnd/>
          </a:ln>
        </p:spPr>
        <p:txBody>
          <a:bodyPr>
            <a:spAutoFit/>
          </a:bodyPr>
          <a:lstStyle/>
          <a:p>
            <a:pPr algn="ctr">
              <a:spcBef>
                <a:spcPct val="50000"/>
              </a:spcBef>
            </a:pPr>
            <a:r>
              <a:rPr lang="en-GB" sz="2800" b="1"/>
              <a:t>2.	It</a:t>
            </a:r>
            <a:r>
              <a:rPr lang="en-GB" sz="2800" b="1">
                <a:solidFill>
                  <a:srgbClr val="00FFFF"/>
                </a:solidFill>
              </a:rPr>
              <a:t> </a:t>
            </a:r>
            <a:r>
              <a:rPr lang="en-GB" sz="2800" b="1">
                <a:solidFill>
                  <a:srgbClr val="FF0066"/>
                </a:solidFill>
              </a:rPr>
              <a:t>is FAST</a:t>
            </a:r>
          </a:p>
        </p:txBody>
      </p:sp>
      <p:sp>
        <p:nvSpPr>
          <p:cNvPr id="13335" name="Text Box 23"/>
          <p:cNvSpPr txBox="1">
            <a:spLocks noChangeArrowheads="1"/>
          </p:cNvSpPr>
          <p:nvPr/>
        </p:nvSpPr>
        <p:spPr bwMode="auto">
          <a:xfrm>
            <a:off x="1331913" y="5516563"/>
            <a:ext cx="6948487" cy="823912"/>
          </a:xfrm>
          <a:prstGeom prst="rect">
            <a:avLst/>
          </a:prstGeom>
          <a:solidFill>
            <a:schemeClr val="bg1"/>
          </a:solidFill>
          <a:ln w="9525">
            <a:noFill/>
            <a:miter lim="800000"/>
            <a:headEnd/>
            <a:tailEnd/>
          </a:ln>
        </p:spPr>
        <p:txBody>
          <a:bodyPr>
            <a:spAutoFit/>
          </a:bodyPr>
          <a:lstStyle/>
          <a:p>
            <a:pPr algn="ctr">
              <a:spcBef>
                <a:spcPct val="50000"/>
              </a:spcBef>
            </a:pPr>
            <a:r>
              <a:rPr lang="en-GB" sz="3200" b="1">
                <a:solidFill>
                  <a:schemeClr val="accent2"/>
                </a:solidFill>
              </a:rPr>
              <a:t>IT has a lot of </a:t>
            </a:r>
            <a:r>
              <a:rPr lang="en-GB" sz="4800" b="1">
                <a:solidFill>
                  <a:srgbClr val="FF0000"/>
                </a:solidFill>
              </a:rPr>
              <a:t>MOMENTUM</a:t>
            </a: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1000"/>
                                  </p:stCondLst>
                                  <p:childTnLst>
                                    <p:animScale>
                                      <p:cBhvr>
                                        <p:cTn id="6" dur="2000" fill="hold"/>
                                        <p:tgtEl>
                                          <p:spTgt spid="13317"/>
                                        </p:tgtEl>
                                      </p:cBhvr>
                                      <p:by x="150000" y="150000"/>
                                    </p:animScale>
                                  </p:childTnLst>
                                </p:cTn>
                              </p:par>
                            </p:childTnLst>
                          </p:cTn>
                        </p:par>
                        <p:par>
                          <p:cTn id="7" fill="hold">
                            <p:stCondLst>
                              <p:cond delay="3000"/>
                            </p:stCondLst>
                            <p:childTnLst>
                              <p:par>
                                <p:cTn id="8" presetID="53" presetClass="entr" presetSubtype="0" fill="hold" nodeType="afterEffect">
                                  <p:stCondLst>
                                    <p:cond delay="100"/>
                                  </p:stCondLst>
                                  <p:childTnLst>
                                    <p:set>
                                      <p:cBhvr>
                                        <p:cTn id="9" dur="1" fill="hold">
                                          <p:stCondLst>
                                            <p:cond delay="0"/>
                                          </p:stCondLst>
                                        </p:cTn>
                                        <p:tgtEl>
                                          <p:spTgt spid="13331"/>
                                        </p:tgtEl>
                                        <p:attrNameLst>
                                          <p:attrName>style.visibility</p:attrName>
                                        </p:attrNameLst>
                                      </p:cBhvr>
                                      <p:to>
                                        <p:strVal val="visible"/>
                                      </p:to>
                                    </p:set>
                                    <p:anim calcmode="lin" valueType="num">
                                      <p:cBhvr>
                                        <p:cTn id="10" dur="500" fill="hold"/>
                                        <p:tgtEl>
                                          <p:spTgt spid="13331"/>
                                        </p:tgtEl>
                                        <p:attrNameLst>
                                          <p:attrName>ppt_w</p:attrName>
                                        </p:attrNameLst>
                                      </p:cBhvr>
                                      <p:tavLst>
                                        <p:tav tm="0">
                                          <p:val>
                                            <p:fltVal val="0"/>
                                          </p:val>
                                        </p:tav>
                                        <p:tav tm="100000">
                                          <p:val>
                                            <p:strVal val="#ppt_w"/>
                                          </p:val>
                                        </p:tav>
                                      </p:tavLst>
                                    </p:anim>
                                    <p:anim calcmode="lin" valueType="num">
                                      <p:cBhvr>
                                        <p:cTn id="11" dur="500" fill="hold"/>
                                        <p:tgtEl>
                                          <p:spTgt spid="13331"/>
                                        </p:tgtEl>
                                        <p:attrNameLst>
                                          <p:attrName>ppt_h</p:attrName>
                                        </p:attrNameLst>
                                      </p:cBhvr>
                                      <p:tavLst>
                                        <p:tav tm="0">
                                          <p:val>
                                            <p:fltVal val="0"/>
                                          </p:val>
                                        </p:tav>
                                        <p:tav tm="100000">
                                          <p:val>
                                            <p:strVal val="#ppt_h"/>
                                          </p:val>
                                        </p:tav>
                                      </p:tavLst>
                                    </p:anim>
                                    <p:animEffect transition="in" filter="fade">
                                      <p:cBhvr>
                                        <p:cTn id="12" dur="500"/>
                                        <p:tgtEl>
                                          <p:spTgt spid="13331"/>
                                        </p:tgtEl>
                                      </p:cBhvr>
                                    </p:animEffect>
                                  </p:childTnLst>
                                </p:cTn>
                              </p:par>
                            </p:childTnLst>
                          </p:cTn>
                        </p:par>
                        <p:par>
                          <p:cTn id="13" fill="hold">
                            <p:stCondLst>
                              <p:cond delay="3600"/>
                            </p:stCondLst>
                            <p:childTnLst>
                              <p:par>
                                <p:cTn id="14" presetID="1" presetClass="entr" presetSubtype="0" fill="hold" grpId="0" nodeType="afterEffect">
                                  <p:stCondLst>
                                    <p:cond delay="1000"/>
                                  </p:stCondLst>
                                  <p:childTnLst>
                                    <p:set>
                                      <p:cBhvr>
                                        <p:cTn id="15" dur="1" fill="hold">
                                          <p:stCondLst>
                                            <p:cond delay="0"/>
                                          </p:stCondLst>
                                        </p:cTn>
                                        <p:tgtEl>
                                          <p:spTgt spid="1333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grpId="0" nodeType="clickEffect">
                                  <p:stCondLst>
                                    <p:cond delay="0"/>
                                  </p:stCondLst>
                                  <p:childTnLst>
                                    <p:set>
                                      <p:cBhvr>
                                        <p:cTn id="19" dur="1" fill="hold">
                                          <p:stCondLst>
                                            <p:cond delay="0"/>
                                          </p:stCondLst>
                                        </p:cTn>
                                        <p:tgtEl>
                                          <p:spTgt spid="13333"/>
                                        </p:tgtEl>
                                        <p:attrNameLst>
                                          <p:attrName>style.visibility</p:attrName>
                                        </p:attrNameLst>
                                      </p:cBhvr>
                                      <p:to>
                                        <p:strVal val="visible"/>
                                      </p:to>
                                    </p:set>
                                    <p:anim calcmode="lin" valueType="num">
                                      <p:cBhvr additive="base">
                                        <p:cTn id="20" dur="500" fill="hold"/>
                                        <p:tgtEl>
                                          <p:spTgt spid="13333"/>
                                        </p:tgtEl>
                                        <p:attrNameLst>
                                          <p:attrName>ppt_x</p:attrName>
                                        </p:attrNameLst>
                                      </p:cBhvr>
                                      <p:tavLst>
                                        <p:tav tm="0">
                                          <p:val>
                                            <p:strVal val="1+#ppt_w/2"/>
                                          </p:val>
                                        </p:tav>
                                        <p:tav tm="100000">
                                          <p:val>
                                            <p:strVal val="#ppt_x"/>
                                          </p:val>
                                        </p:tav>
                                      </p:tavLst>
                                    </p:anim>
                                    <p:anim calcmode="lin" valueType="num">
                                      <p:cBhvr additive="base">
                                        <p:cTn id="21" dur="500" fill="hold"/>
                                        <p:tgtEl>
                                          <p:spTgt spid="13333"/>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grpId="0" nodeType="clickEffect">
                                  <p:stCondLst>
                                    <p:cond delay="0"/>
                                  </p:stCondLst>
                                  <p:childTnLst>
                                    <p:set>
                                      <p:cBhvr>
                                        <p:cTn id="25" dur="1" fill="hold">
                                          <p:stCondLst>
                                            <p:cond delay="0"/>
                                          </p:stCondLst>
                                        </p:cTn>
                                        <p:tgtEl>
                                          <p:spTgt spid="13334"/>
                                        </p:tgtEl>
                                        <p:attrNameLst>
                                          <p:attrName>style.visibility</p:attrName>
                                        </p:attrNameLst>
                                      </p:cBhvr>
                                      <p:to>
                                        <p:strVal val="visible"/>
                                      </p:to>
                                    </p:set>
                                    <p:anim calcmode="lin" valueType="num">
                                      <p:cBhvr additive="base">
                                        <p:cTn id="26" dur="500" fill="hold"/>
                                        <p:tgtEl>
                                          <p:spTgt spid="13334"/>
                                        </p:tgtEl>
                                        <p:attrNameLst>
                                          <p:attrName>ppt_x</p:attrName>
                                        </p:attrNameLst>
                                      </p:cBhvr>
                                      <p:tavLst>
                                        <p:tav tm="0">
                                          <p:val>
                                            <p:strVal val="1+#ppt_w/2"/>
                                          </p:val>
                                        </p:tav>
                                        <p:tav tm="100000">
                                          <p:val>
                                            <p:strVal val="#ppt_x"/>
                                          </p:val>
                                        </p:tav>
                                      </p:tavLst>
                                    </p:anim>
                                    <p:anim calcmode="lin" valueType="num">
                                      <p:cBhvr additive="base">
                                        <p:cTn id="27" dur="500" fill="hold"/>
                                        <p:tgtEl>
                                          <p:spTgt spid="13334"/>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grpId="0" nodeType="clickEffect">
                                  <p:stCondLst>
                                    <p:cond delay="0"/>
                                  </p:stCondLst>
                                  <p:childTnLst>
                                    <p:set>
                                      <p:cBhvr>
                                        <p:cTn id="31" dur="1" fill="hold">
                                          <p:stCondLst>
                                            <p:cond delay="0"/>
                                          </p:stCondLst>
                                        </p:cTn>
                                        <p:tgtEl>
                                          <p:spTgt spid="13335"/>
                                        </p:tgtEl>
                                        <p:attrNameLst>
                                          <p:attrName>style.visibility</p:attrName>
                                        </p:attrNameLst>
                                      </p:cBhvr>
                                      <p:to>
                                        <p:strVal val="visible"/>
                                      </p:to>
                                    </p:set>
                                    <p:anim calcmode="lin" valueType="num">
                                      <p:cBhvr additive="base">
                                        <p:cTn id="32" dur="2000" fill="hold"/>
                                        <p:tgtEl>
                                          <p:spTgt spid="13335"/>
                                        </p:tgtEl>
                                        <p:attrNameLst>
                                          <p:attrName>ppt_x</p:attrName>
                                        </p:attrNameLst>
                                      </p:cBhvr>
                                      <p:tavLst>
                                        <p:tav tm="0">
                                          <p:val>
                                            <p:strVal val="1+#ppt_w/2"/>
                                          </p:val>
                                        </p:tav>
                                        <p:tav tm="100000">
                                          <p:val>
                                            <p:strVal val="#ppt_x"/>
                                          </p:val>
                                        </p:tav>
                                      </p:tavLst>
                                    </p:anim>
                                    <p:anim calcmode="lin" valueType="num">
                                      <p:cBhvr additive="base">
                                        <p:cTn id="33" dur="2000" fill="hold"/>
                                        <p:tgtEl>
                                          <p:spTgt spid="133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32" grpId="0" animBg="1" autoUpdateAnimBg="0"/>
      <p:bldP spid="13333" grpId="0" animBg="1" autoUpdateAnimBg="0"/>
      <p:bldP spid="13334" grpId="0" animBg="1" autoUpdateAnimBg="0"/>
      <p:bldP spid="13335" grpId="0" animBg="1"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84710" y="0"/>
            <a:ext cx="7055380" cy="908720"/>
          </a:xfrm>
        </p:spPr>
        <p:txBody>
          <a:bodyPr/>
          <a:lstStyle/>
          <a:p>
            <a:r>
              <a:rPr lang="en-AU" sz="4000" b="1" dirty="0" smtClean="0"/>
              <a:t>Momentum</a:t>
            </a:r>
            <a:endParaRPr lang="en-AU" sz="4000" b="1" dirty="0"/>
          </a:p>
        </p:txBody>
      </p:sp>
      <p:sp>
        <p:nvSpPr>
          <p:cNvPr id="7" name="Content Placeholder 6"/>
          <p:cNvSpPr>
            <a:spLocks noGrp="1"/>
          </p:cNvSpPr>
          <p:nvPr>
            <p:ph idx="1"/>
          </p:nvPr>
        </p:nvSpPr>
        <p:spPr>
          <a:xfrm>
            <a:off x="107504" y="1196752"/>
            <a:ext cx="8352928" cy="5040560"/>
          </a:xfrm>
        </p:spPr>
        <p:txBody>
          <a:bodyPr>
            <a:noAutofit/>
          </a:bodyPr>
          <a:lstStyle/>
          <a:p>
            <a:pPr marL="0" indent="0">
              <a:buNone/>
            </a:pPr>
            <a:r>
              <a:rPr lang="en-AU" sz="2800" b="1" u="sng" dirty="0" smtClean="0">
                <a:latin typeface="Century Gothic" panose="020B0502020202020204" pitchFamily="34" charset="0"/>
              </a:rPr>
              <a:t>Definition:</a:t>
            </a:r>
            <a:r>
              <a:rPr lang="en-AU" sz="2800" b="1" dirty="0" smtClean="0">
                <a:latin typeface="Century Gothic" panose="020B0502020202020204" pitchFamily="34" charset="0"/>
              </a:rPr>
              <a:t> </a:t>
            </a:r>
            <a:r>
              <a:rPr lang="en-AU" sz="2800" dirty="0" smtClean="0">
                <a:latin typeface="Century Gothic" panose="020B0502020202020204" pitchFamily="34" charset="0"/>
              </a:rPr>
              <a:t>Momentum is the tendency of an object to keep moving, based on;</a:t>
            </a:r>
          </a:p>
          <a:p>
            <a:pPr marL="2149475" indent="-342900">
              <a:spcBef>
                <a:spcPts val="0"/>
              </a:spcBef>
            </a:pPr>
            <a:r>
              <a:rPr lang="en-AU" sz="2800" dirty="0" smtClean="0">
                <a:latin typeface="Century Gothic" panose="020B0502020202020204" pitchFamily="34" charset="0"/>
              </a:rPr>
              <a:t>Vector quantity</a:t>
            </a:r>
          </a:p>
          <a:p>
            <a:pPr marL="2149475" indent="-342900">
              <a:spcBef>
                <a:spcPts val="0"/>
              </a:spcBef>
            </a:pPr>
            <a:r>
              <a:rPr lang="en-AU" sz="2800" dirty="0" smtClean="0">
                <a:latin typeface="Century Gothic" panose="020B0502020202020204" pitchFamily="34" charset="0"/>
              </a:rPr>
              <a:t>Mass</a:t>
            </a:r>
          </a:p>
          <a:p>
            <a:pPr marL="2149475" indent="-342900">
              <a:spcBef>
                <a:spcPts val="0"/>
              </a:spcBef>
            </a:pPr>
            <a:r>
              <a:rPr lang="en-AU" sz="2800" dirty="0" smtClean="0">
                <a:latin typeface="Century Gothic" panose="020B0502020202020204" pitchFamily="34" charset="0"/>
              </a:rPr>
              <a:t>Velocity</a:t>
            </a:r>
          </a:p>
          <a:p>
            <a:pPr marL="1806575" indent="0">
              <a:spcBef>
                <a:spcPts val="0"/>
              </a:spcBef>
              <a:buNone/>
            </a:pPr>
            <a:endParaRPr lang="en-AU" sz="2800" dirty="0" smtClean="0">
              <a:latin typeface="Century Gothic" panose="020B0502020202020204" pitchFamily="34" charset="0"/>
            </a:endParaRPr>
          </a:p>
          <a:p>
            <a:pPr marL="0" indent="0">
              <a:buNone/>
            </a:pPr>
            <a:r>
              <a:rPr lang="en-AU" sz="2800" b="1" dirty="0">
                <a:latin typeface="Century Gothic" panose="020B0502020202020204" pitchFamily="34" charset="0"/>
              </a:rPr>
              <a:t> </a:t>
            </a:r>
            <a:r>
              <a:rPr lang="en-AU" sz="2800" b="1" dirty="0" smtClean="0">
                <a:latin typeface="Century Gothic" panose="020B0502020202020204" pitchFamily="34" charset="0"/>
              </a:rPr>
              <a:t>                     </a:t>
            </a:r>
            <a:r>
              <a:rPr lang="en-AU" sz="2800" b="1" dirty="0" smtClean="0">
                <a:latin typeface="Century Gothic" panose="020B0502020202020204" pitchFamily="34" charset="0"/>
              </a:rPr>
              <a:t>momentum </a:t>
            </a:r>
            <a:r>
              <a:rPr lang="en-AU" sz="2800" b="1" dirty="0">
                <a:latin typeface="Century Gothic" panose="020B0502020202020204" pitchFamily="34" charset="0"/>
              </a:rPr>
              <a:t>= mass × velocity</a:t>
            </a:r>
          </a:p>
          <a:p>
            <a:pPr marL="0" indent="0">
              <a:spcBef>
                <a:spcPts val="0"/>
              </a:spcBef>
              <a:buNone/>
            </a:pPr>
            <a:r>
              <a:rPr lang="en-AU" sz="2800" b="1" dirty="0">
                <a:latin typeface="Century Gothic" panose="020B0502020202020204" pitchFamily="34" charset="0"/>
              </a:rPr>
              <a:t> </a:t>
            </a:r>
            <a:r>
              <a:rPr lang="en-AU" sz="2800" b="1" dirty="0" smtClean="0">
                <a:latin typeface="Century Gothic" panose="020B0502020202020204" pitchFamily="34" charset="0"/>
              </a:rPr>
              <a:t>                     </a:t>
            </a:r>
            <a:r>
              <a:rPr lang="el-GR" sz="2800" b="1" dirty="0" smtClean="0">
                <a:latin typeface="Century Gothic" panose="020B0502020202020204" pitchFamily="34" charset="0"/>
              </a:rPr>
              <a:t>ρ</a:t>
            </a:r>
            <a:r>
              <a:rPr lang="en-AU" sz="2800" b="1" dirty="0" smtClean="0">
                <a:latin typeface="Century Gothic" panose="020B0502020202020204" pitchFamily="34" charset="0"/>
              </a:rPr>
              <a:t> </a:t>
            </a:r>
            <a:r>
              <a:rPr lang="en-AU" sz="2800" b="1" dirty="0" smtClean="0">
                <a:latin typeface="Century Gothic" panose="020B0502020202020204" pitchFamily="34" charset="0"/>
              </a:rPr>
              <a:t>= m v</a:t>
            </a:r>
          </a:p>
          <a:p>
            <a:pPr marL="0" indent="0">
              <a:buNone/>
            </a:pPr>
            <a:endParaRPr lang="en-AU" sz="2800" b="1" dirty="0" smtClean="0">
              <a:latin typeface="Century Gothic" panose="020B0502020202020204" pitchFamily="34" charset="0"/>
            </a:endParaRPr>
          </a:p>
          <a:p>
            <a:pPr marL="0" indent="0">
              <a:buNone/>
            </a:pPr>
            <a:r>
              <a:rPr lang="en-AU" sz="2800" b="1" dirty="0" smtClean="0">
                <a:latin typeface="Century Gothic" panose="020B0502020202020204" pitchFamily="34" charset="0"/>
              </a:rPr>
              <a:t>Units</a:t>
            </a:r>
            <a:r>
              <a:rPr lang="en-AU" sz="2800" b="1" dirty="0" smtClean="0">
                <a:latin typeface="Century Gothic" panose="020B0502020202020204" pitchFamily="34" charset="0"/>
              </a:rPr>
              <a:t>: </a:t>
            </a:r>
            <a:r>
              <a:rPr lang="en-AU" sz="2800" dirty="0" smtClean="0">
                <a:latin typeface="Century Gothic" panose="020B0502020202020204" pitchFamily="34" charset="0"/>
              </a:rPr>
              <a:t>kg m s</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or    N </a:t>
            </a:r>
            <a:r>
              <a:rPr lang="en-AU" sz="2800" dirty="0" smtClean="0">
                <a:latin typeface="Century Gothic" panose="020B0502020202020204" pitchFamily="34" charset="0"/>
              </a:rPr>
              <a:t>s</a:t>
            </a: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385572885"/>
      </p:ext>
    </p:extLst>
  </p:cSld>
  <p:clrMapOvr>
    <a:masterClrMapping/>
  </p:clrMapOvr>
  <p:transition>
    <p:fade thruBlk="1"/>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84710" y="0"/>
            <a:ext cx="7055380" cy="908720"/>
          </a:xfrm>
        </p:spPr>
        <p:txBody>
          <a:bodyPr/>
          <a:lstStyle/>
          <a:p>
            <a:r>
              <a:rPr lang="en-AU" sz="4000" b="1" dirty="0" smtClean="0"/>
              <a:t>Momentum</a:t>
            </a:r>
            <a:endParaRPr lang="en-AU" sz="4000" b="1" dirty="0"/>
          </a:p>
        </p:txBody>
      </p:sp>
      <p:sp>
        <p:nvSpPr>
          <p:cNvPr id="7" name="Content Placeholder 6"/>
          <p:cNvSpPr>
            <a:spLocks noGrp="1"/>
          </p:cNvSpPr>
          <p:nvPr>
            <p:ph idx="1"/>
          </p:nvPr>
        </p:nvSpPr>
        <p:spPr>
          <a:xfrm>
            <a:off x="107504" y="1196752"/>
            <a:ext cx="8352928" cy="6120680"/>
          </a:xfrm>
        </p:spPr>
        <p:txBody>
          <a:bodyPr>
            <a:noAutofit/>
          </a:bodyPr>
          <a:lstStyle/>
          <a:p>
            <a:pPr marL="0" indent="0">
              <a:buNone/>
            </a:pPr>
            <a:r>
              <a:rPr lang="en-AU" sz="2800" dirty="0" smtClean="0">
                <a:latin typeface="Century Gothic" panose="020B0502020202020204" pitchFamily="34" charset="0"/>
              </a:rPr>
              <a:t>An </a:t>
            </a:r>
            <a:r>
              <a:rPr lang="en-AU" sz="2800" dirty="0" smtClean="0">
                <a:latin typeface="Century Gothic" panose="020B0502020202020204" pitchFamily="34" charset="0"/>
              </a:rPr>
              <a:t>unbalanced force is required to change the momentum of an object.</a:t>
            </a:r>
          </a:p>
          <a:p>
            <a:pPr marL="0" indent="0">
              <a:buNone/>
            </a:pPr>
            <a:endParaRPr lang="en-AU" sz="2800" dirty="0">
              <a:latin typeface="Century Gothic" panose="020B0502020202020204" pitchFamily="34" charset="0"/>
            </a:endParaRPr>
          </a:p>
          <a:p>
            <a:pPr marL="0" indent="0">
              <a:buNone/>
            </a:pPr>
            <a:r>
              <a:rPr lang="en-AU" sz="2800" dirty="0" smtClean="0">
                <a:latin typeface="Century Gothic" panose="020B0502020202020204" pitchFamily="34" charset="0"/>
              </a:rPr>
              <a:t>Also, the </a:t>
            </a:r>
            <a:r>
              <a:rPr lang="en-AU" sz="2800" dirty="0">
                <a:latin typeface="Century Gothic" panose="020B0502020202020204" pitchFamily="34" charset="0"/>
              </a:rPr>
              <a:t>change in the momentum of an object is proportional to the net force applied to the object.</a:t>
            </a:r>
          </a:p>
          <a:p>
            <a:pPr marL="0" indent="0">
              <a:buNone/>
            </a:pPr>
            <a:endParaRPr lang="en-AU" sz="2800" dirty="0" smtClean="0">
              <a:latin typeface="Century Gothic" panose="020B0502020202020204" pitchFamily="34" charset="0"/>
            </a:endParaRPr>
          </a:p>
          <a:p>
            <a:pPr marL="0" indent="0">
              <a:buNone/>
            </a:pPr>
            <a:r>
              <a:rPr lang="en-AU" sz="2800" dirty="0" smtClean="0">
                <a:latin typeface="Century Gothic" panose="020B0502020202020204" pitchFamily="34" charset="0"/>
              </a:rPr>
              <a:t>                             </a:t>
            </a:r>
            <a:r>
              <a:rPr lang="el-GR" sz="2800" dirty="0" smtClean="0">
                <a:latin typeface="Century Gothic" panose="020B0502020202020204" pitchFamily="34" charset="0"/>
              </a:rPr>
              <a:t>Δρ</a:t>
            </a:r>
            <a:r>
              <a:rPr lang="en-AU" sz="2800" dirty="0" smtClean="0">
                <a:latin typeface="Century Gothic" panose="020B0502020202020204" pitchFamily="34" charset="0"/>
              </a:rPr>
              <a:t> = </a:t>
            </a:r>
            <a:r>
              <a:rPr lang="el-GR" sz="2800" dirty="0" smtClean="0">
                <a:latin typeface="Century Gothic" panose="020B0502020202020204" pitchFamily="34" charset="0"/>
              </a:rPr>
              <a:t>ρ</a:t>
            </a:r>
            <a:r>
              <a:rPr lang="en-AU" sz="2800" baseline="-25000" dirty="0" smtClean="0">
                <a:latin typeface="Century Gothic" panose="020B0502020202020204" pitchFamily="34" charset="0"/>
              </a:rPr>
              <a:t>final</a:t>
            </a:r>
            <a:r>
              <a:rPr lang="en-AU" sz="2800" dirty="0" smtClean="0">
                <a:latin typeface="Century Gothic" panose="020B0502020202020204" pitchFamily="34" charset="0"/>
              </a:rPr>
              <a:t> – </a:t>
            </a:r>
            <a:r>
              <a:rPr lang="el-GR" sz="2800" dirty="0" smtClean="0">
                <a:latin typeface="Century Gothic" panose="020B0502020202020204" pitchFamily="34" charset="0"/>
              </a:rPr>
              <a:t>ρ</a:t>
            </a:r>
            <a:r>
              <a:rPr lang="en-AU" sz="2800" baseline="-25000" dirty="0" smtClean="0">
                <a:latin typeface="Century Gothic" panose="020B0502020202020204" pitchFamily="34" charset="0"/>
              </a:rPr>
              <a:t>initial</a:t>
            </a:r>
          </a:p>
          <a:p>
            <a:pPr marL="0" indent="0">
              <a:buNone/>
            </a:pPr>
            <a:r>
              <a:rPr lang="en-AU" sz="2800" dirty="0">
                <a:latin typeface="Century Gothic" panose="020B0502020202020204" pitchFamily="34" charset="0"/>
              </a:rPr>
              <a:t> </a:t>
            </a:r>
            <a:r>
              <a:rPr lang="en-AU" sz="2800" dirty="0" smtClean="0">
                <a:latin typeface="Century Gothic" panose="020B0502020202020204" pitchFamily="34" charset="0"/>
              </a:rPr>
              <a:t>                                  = m v – m u</a:t>
            </a:r>
            <a:endParaRPr lang="en-AU" sz="2800" dirty="0">
              <a:latin typeface="Century Gothic" panose="020B0502020202020204" pitchFamily="34" charset="0"/>
            </a:endParaRPr>
          </a:p>
          <a:p>
            <a:pPr marL="0" indent="0">
              <a:buNone/>
            </a:pPr>
            <a:r>
              <a:rPr lang="en-AU" sz="2800" dirty="0" smtClean="0">
                <a:latin typeface="Century Gothic" panose="020B0502020202020204" pitchFamily="34" charset="0"/>
              </a:rPr>
              <a:t>                                       = F × t</a:t>
            </a:r>
          </a:p>
        </p:txBody>
      </p:sp>
    </p:spTree>
    <p:extLst>
      <p:ext uri="{BB962C8B-B14F-4D97-AF65-F5344CB8AC3E}">
        <p14:creationId xmlns:p14="http://schemas.microsoft.com/office/powerpoint/2010/main" val="1890940131"/>
      </p:ext>
    </p:extLst>
  </p:cSld>
  <p:clrMapOvr>
    <a:masterClrMapping/>
  </p:clrMapOvr>
  <p:transition>
    <p:fade thruBlk="1"/>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000" b="1" dirty="0" smtClean="0"/>
              <a:t>Momentum</a:t>
            </a:r>
            <a:endParaRPr lang="en-AU" sz="4000" b="1" dirty="0"/>
          </a:p>
        </p:txBody>
      </p:sp>
      <p:sp>
        <p:nvSpPr>
          <p:cNvPr id="7" name="Content Placeholder 6"/>
          <p:cNvSpPr>
            <a:spLocks noGrp="1"/>
          </p:cNvSpPr>
          <p:nvPr>
            <p:ph idx="1"/>
          </p:nvPr>
        </p:nvSpPr>
        <p:spPr>
          <a:xfrm>
            <a:off x="107504" y="1196752"/>
            <a:ext cx="8928992" cy="5400600"/>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9.4a:</a:t>
            </a:r>
            <a:r>
              <a:rPr lang="en-AU" sz="2800"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A car (m = 1200 kg) is travelling at 65 km h</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when it hits a solid concrete wall, stopping suddenly (t = 0.1 s</a:t>
            </a:r>
            <a:r>
              <a:rPr lang="en-AU" sz="2800" dirty="0" smtClean="0">
                <a:latin typeface="Century Gothic" panose="020B0502020202020204" pitchFamily="34" charset="0"/>
              </a:rPr>
              <a:t>)</a:t>
            </a:r>
          </a:p>
          <a:p>
            <a:pPr marL="0" indent="0">
              <a:buNone/>
            </a:pPr>
            <a:endParaRPr lang="en-AU" sz="2800" dirty="0" smtClean="0">
              <a:latin typeface="Century Gothic" panose="020B0502020202020204" pitchFamily="34" charset="0"/>
            </a:endParaRPr>
          </a:p>
          <a:p>
            <a:pPr marL="457200" indent="-457200">
              <a:buAutoNum type="alphaLcParenR"/>
            </a:pPr>
            <a:r>
              <a:rPr lang="en-AU" sz="2800" dirty="0" smtClean="0">
                <a:latin typeface="Century Gothic" panose="020B0502020202020204" pitchFamily="34" charset="0"/>
              </a:rPr>
              <a:t>What is the change of momentum during the collision</a:t>
            </a:r>
            <a:r>
              <a:rPr lang="en-AU" sz="2800" dirty="0" smtClean="0">
                <a:latin typeface="Century Gothic" panose="020B0502020202020204" pitchFamily="34" charset="0"/>
              </a:rPr>
              <a:t>?</a:t>
            </a:r>
          </a:p>
          <a:p>
            <a:pPr marL="457200" indent="-457200">
              <a:buFont typeface="Wingdings 3" charset="2"/>
              <a:buAutoNum type="alphaLcParenR"/>
            </a:pPr>
            <a:r>
              <a:rPr lang="en-AU" sz="2800" dirty="0">
                <a:latin typeface="Century Gothic" panose="020B0502020202020204" pitchFamily="34" charset="0"/>
              </a:rPr>
              <a:t>What is the average force the car experiences in the collision?</a:t>
            </a:r>
          </a:p>
          <a:p>
            <a:pPr marL="457200" indent="-457200">
              <a:buAutoNum type="alphaLcParenR"/>
            </a:pPr>
            <a:endParaRPr lang="en-AU" sz="2800" dirty="0" smtClean="0">
              <a:latin typeface="Century Gothic" panose="020B0502020202020204" pitchFamily="34" charset="0"/>
            </a:endParaRPr>
          </a:p>
          <a:p>
            <a:pPr marL="0" indent="0">
              <a:buNone/>
            </a:pPr>
            <a:r>
              <a:rPr lang="en-AU" sz="2800" dirty="0" smtClean="0">
                <a:latin typeface="Century Gothic" panose="020B0502020202020204" pitchFamily="34" charset="0"/>
              </a:rPr>
              <a:t>	</a:t>
            </a:r>
          </a:p>
          <a:p>
            <a:pPr marL="0" indent="0">
              <a:buNone/>
            </a:pPr>
            <a:endParaRPr lang="en-AU" sz="2800" dirty="0">
              <a:latin typeface="Century Gothic" panose="020B0502020202020204" pitchFamily="34" charset="0"/>
            </a:endParaRPr>
          </a:p>
          <a:p>
            <a:pPr marL="0" indent="0">
              <a:buNone/>
            </a:pPr>
            <a:endParaRPr lang="en-AU" sz="2800" dirty="0" smtClean="0">
              <a:latin typeface="Century Gothic" panose="020B0502020202020204" pitchFamily="34" charset="0"/>
            </a:endParaRPr>
          </a:p>
          <a:p>
            <a:pPr marL="0" indent="0">
              <a:buNone/>
            </a:pP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3914065100"/>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2" name="Picture 4" descr="cu_qm2"/>
          <p:cNvPicPr>
            <a:picLocks noChangeAspect="1" noChangeArrowheads="1"/>
          </p:cNvPicPr>
          <p:nvPr/>
        </p:nvPicPr>
        <p:blipFill>
          <a:blip r:embed="rId2"/>
          <a:srcRect/>
          <a:stretch>
            <a:fillRect/>
          </a:stretch>
        </p:blipFill>
        <p:spPr bwMode="auto">
          <a:xfrm>
            <a:off x="250825" y="188913"/>
            <a:ext cx="3457575" cy="2160587"/>
          </a:xfrm>
          <a:prstGeom prst="rect">
            <a:avLst/>
          </a:prstGeom>
          <a:noFill/>
          <a:ln w="9525">
            <a:solidFill>
              <a:srgbClr val="FF0000"/>
            </a:solidFill>
            <a:miter lim="800000"/>
            <a:headEnd/>
            <a:tailEnd/>
          </a:ln>
        </p:spPr>
      </p:pic>
      <p:pic>
        <p:nvPicPr>
          <p:cNvPr id="17414" name="Picture 6" descr="ferrari_f1_1280x1024"/>
          <p:cNvPicPr>
            <a:picLocks noChangeAspect="1" noChangeArrowheads="1"/>
          </p:cNvPicPr>
          <p:nvPr/>
        </p:nvPicPr>
        <p:blipFill>
          <a:blip r:embed="rId3"/>
          <a:srcRect/>
          <a:stretch>
            <a:fillRect/>
          </a:stretch>
        </p:blipFill>
        <p:spPr bwMode="auto">
          <a:xfrm>
            <a:off x="258598" y="3837781"/>
            <a:ext cx="3457575" cy="2255837"/>
          </a:xfrm>
          <a:prstGeom prst="rect">
            <a:avLst/>
          </a:prstGeom>
          <a:noFill/>
          <a:ln w="9525">
            <a:solidFill>
              <a:srgbClr val="FFFF00"/>
            </a:solidFill>
            <a:miter lim="800000"/>
            <a:headEnd/>
            <a:tailEnd/>
          </a:ln>
        </p:spPr>
      </p:pic>
      <p:sp>
        <p:nvSpPr>
          <p:cNvPr id="17415" name="Text Box 7"/>
          <p:cNvSpPr txBox="1">
            <a:spLocks noChangeArrowheads="1"/>
          </p:cNvSpPr>
          <p:nvPr/>
        </p:nvSpPr>
        <p:spPr bwMode="auto">
          <a:xfrm>
            <a:off x="3708606" y="79415"/>
            <a:ext cx="2987675" cy="457200"/>
          </a:xfrm>
          <a:prstGeom prst="rect">
            <a:avLst/>
          </a:prstGeom>
          <a:noFill/>
          <a:ln w="9525">
            <a:noFill/>
            <a:miter lim="800000"/>
            <a:headEnd/>
            <a:tailEnd/>
          </a:ln>
        </p:spPr>
        <p:txBody>
          <a:bodyPr wrap="none">
            <a:spAutoFit/>
          </a:bodyPr>
          <a:lstStyle/>
          <a:p>
            <a:r>
              <a:rPr lang="en-GB" b="1" dirty="0">
                <a:solidFill>
                  <a:srgbClr val="FFFF00"/>
                </a:solidFill>
              </a:rPr>
              <a:t>m = 150 000 tonnes</a:t>
            </a:r>
            <a:endParaRPr lang="en-US" b="1" dirty="0">
              <a:solidFill>
                <a:srgbClr val="FFFF00"/>
              </a:solidFill>
            </a:endParaRPr>
          </a:p>
        </p:txBody>
      </p:sp>
      <p:sp>
        <p:nvSpPr>
          <p:cNvPr id="17416" name="Text Box 8"/>
          <p:cNvSpPr txBox="1">
            <a:spLocks noChangeArrowheads="1"/>
          </p:cNvSpPr>
          <p:nvPr/>
        </p:nvSpPr>
        <p:spPr bwMode="auto">
          <a:xfrm>
            <a:off x="2916238" y="1916113"/>
            <a:ext cx="625475" cy="336550"/>
          </a:xfrm>
          <a:prstGeom prst="rect">
            <a:avLst/>
          </a:prstGeom>
          <a:noFill/>
          <a:ln w="9525">
            <a:noFill/>
            <a:miter lim="800000"/>
            <a:headEnd/>
            <a:tailEnd/>
          </a:ln>
        </p:spPr>
        <p:txBody>
          <a:bodyPr wrap="none">
            <a:spAutoFit/>
          </a:bodyPr>
          <a:lstStyle/>
          <a:p>
            <a:r>
              <a:rPr lang="en-GB" sz="1600" b="1">
                <a:solidFill>
                  <a:srgbClr val="FFFF00"/>
                </a:solidFill>
              </a:rPr>
              <a:t>QM2</a:t>
            </a:r>
            <a:endParaRPr lang="en-US" sz="1600" b="1">
              <a:solidFill>
                <a:srgbClr val="FFFF00"/>
              </a:solidFill>
            </a:endParaRPr>
          </a:p>
        </p:txBody>
      </p:sp>
      <p:sp>
        <p:nvSpPr>
          <p:cNvPr id="17417" name="Text Box 9"/>
          <p:cNvSpPr txBox="1">
            <a:spLocks noChangeArrowheads="1"/>
          </p:cNvSpPr>
          <p:nvPr/>
        </p:nvSpPr>
        <p:spPr bwMode="auto">
          <a:xfrm>
            <a:off x="2484438" y="5300663"/>
            <a:ext cx="1122362" cy="336550"/>
          </a:xfrm>
          <a:prstGeom prst="rect">
            <a:avLst/>
          </a:prstGeom>
          <a:noFill/>
          <a:ln w="9525">
            <a:noFill/>
            <a:miter lim="800000"/>
            <a:headEnd/>
            <a:tailEnd/>
          </a:ln>
        </p:spPr>
        <p:txBody>
          <a:bodyPr wrap="none">
            <a:spAutoFit/>
          </a:bodyPr>
          <a:lstStyle/>
          <a:p>
            <a:r>
              <a:rPr lang="en-GB" sz="1600" b="1">
                <a:solidFill>
                  <a:srgbClr val="FFFF00"/>
                </a:solidFill>
              </a:rPr>
              <a:t>Ferrari F1</a:t>
            </a:r>
            <a:endParaRPr lang="en-US" sz="1600" b="1">
              <a:solidFill>
                <a:srgbClr val="FFFF00"/>
              </a:solidFill>
            </a:endParaRPr>
          </a:p>
        </p:txBody>
      </p:sp>
      <p:sp>
        <p:nvSpPr>
          <p:cNvPr id="17418" name="Text Box 10"/>
          <p:cNvSpPr txBox="1">
            <a:spLocks noChangeArrowheads="1"/>
          </p:cNvSpPr>
          <p:nvPr/>
        </p:nvSpPr>
        <p:spPr bwMode="auto">
          <a:xfrm>
            <a:off x="3716173" y="555665"/>
            <a:ext cx="3667125" cy="457200"/>
          </a:xfrm>
          <a:prstGeom prst="rect">
            <a:avLst/>
          </a:prstGeom>
          <a:noFill/>
          <a:ln w="9525">
            <a:noFill/>
            <a:miter lim="800000"/>
            <a:headEnd/>
            <a:tailEnd/>
          </a:ln>
        </p:spPr>
        <p:txBody>
          <a:bodyPr wrap="none">
            <a:spAutoFit/>
          </a:bodyPr>
          <a:lstStyle/>
          <a:p>
            <a:r>
              <a:rPr lang="en-GB" b="1" dirty="0">
                <a:solidFill>
                  <a:srgbClr val="FFFF00"/>
                </a:solidFill>
              </a:rPr>
              <a:t>v = 25 knots = 12.5 m s</a:t>
            </a:r>
            <a:r>
              <a:rPr lang="en-GB" b="1" baseline="30000" dirty="0">
                <a:solidFill>
                  <a:srgbClr val="FFFF00"/>
                </a:solidFill>
              </a:rPr>
              <a:t>-1</a:t>
            </a:r>
            <a:endParaRPr lang="en-US" b="1" dirty="0">
              <a:solidFill>
                <a:srgbClr val="FFFF00"/>
              </a:solidFill>
            </a:endParaRPr>
          </a:p>
        </p:txBody>
      </p:sp>
      <p:sp>
        <p:nvSpPr>
          <p:cNvPr id="17419" name="Text Box 11"/>
          <p:cNvSpPr txBox="1">
            <a:spLocks noChangeArrowheads="1"/>
          </p:cNvSpPr>
          <p:nvPr/>
        </p:nvSpPr>
        <p:spPr bwMode="auto">
          <a:xfrm>
            <a:off x="3716173" y="985857"/>
            <a:ext cx="901700" cy="457200"/>
          </a:xfrm>
          <a:prstGeom prst="rect">
            <a:avLst/>
          </a:prstGeom>
          <a:noFill/>
          <a:ln w="9525">
            <a:noFill/>
            <a:miter lim="800000"/>
            <a:headEnd/>
            <a:tailEnd/>
          </a:ln>
        </p:spPr>
        <p:txBody>
          <a:bodyPr wrap="none">
            <a:spAutoFit/>
          </a:bodyPr>
          <a:lstStyle/>
          <a:p>
            <a:r>
              <a:rPr lang="en-GB" b="1" dirty="0">
                <a:solidFill>
                  <a:srgbClr val="FFFF00"/>
                </a:solidFill>
              </a:rPr>
              <a:t>p = ?</a:t>
            </a:r>
            <a:endParaRPr lang="en-US" b="1" dirty="0">
              <a:solidFill>
                <a:srgbClr val="FFFF00"/>
              </a:solidFill>
            </a:endParaRPr>
          </a:p>
        </p:txBody>
      </p:sp>
      <p:sp>
        <p:nvSpPr>
          <p:cNvPr id="17420" name="Text Box 12"/>
          <p:cNvSpPr txBox="1">
            <a:spLocks noChangeArrowheads="1"/>
          </p:cNvSpPr>
          <p:nvPr/>
        </p:nvSpPr>
        <p:spPr bwMode="auto">
          <a:xfrm>
            <a:off x="3780043" y="1682997"/>
            <a:ext cx="4472699" cy="830997"/>
          </a:xfrm>
          <a:prstGeom prst="rect">
            <a:avLst/>
          </a:prstGeom>
          <a:noFill/>
          <a:ln w="9525">
            <a:noFill/>
            <a:miter lim="800000"/>
            <a:headEnd/>
            <a:tailEnd/>
          </a:ln>
        </p:spPr>
        <p:txBody>
          <a:bodyPr wrap="none">
            <a:spAutoFit/>
          </a:bodyPr>
          <a:lstStyle/>
          <a:p>
            <a:r>
              <a:rPr lang="en-GB" b="1" dirty="0">
                <a:solidFill>
                  <a:srgbClr val="00FFFF"/>
                </a:solidFill>
              </a:rPr>
              <a:t>150 000 000 kg x 12.5 </a:t>
            </a:r>
            <a:r>
              <a:rPr lang="en-GB" b="1" dirty="0" smtClean="0">
                <a:solidFill>
                  <a:srgbClr val="00FFFF"/>
                </a:solidFill>
              </a:rPr>
              <a:t>m s</a:t>
            </a:r>
            <a:r>
              <a:rPr lang="en-GB" b="1" baseline="30000" dirty="0" smtClean="0">
                <a:solidFill>
                  <a:srgbClr val="00FFFF"/>
                </a:solidFill>
              </a:rPr>
              <a:t>-1</a:t>
            </a:r>
            <a:endParaRPr lang="en-GB" b="1" baseline="30000" dirty="0">
              <a:solidFill>
                <a:srgbClr val="00FFFF"/>
              </a:solidFill>
            </a:endParaRPr>
          </a:p>
          <a:p>
            <a:r>
              <a:rPr lang="en-GB" b="1" baseline="30000" dirty="0">
                <a:solidFill>
                  <a:srgbClr val="00FFFF"/>
                </a:solidFill>
              </a:rPr>
              <a:t>	</a:t>
            </a:r>
            <a:r>
              <a:rPr lang="en-GB" b="1" dirty="0">
                <a:solidFill>
                  <a:srgbClr val="00FFFF"/>
                </a:solidFill>
              </a:rPr>
              <a:t>= 1875</a:t>
            </a:r>
            <a:r>
              <a:rPr lang="en-GB" b="1" baseline="30000" dirty="0">
                <a:solidFill>
                  <a:srgbClr val="00FFFF"/>
                </a:solidFill>
              </a:rPr>
              <a:t> </a:t>
            </a:r>
            <a:r>
              <a:rPr lang="en-GB" b="1" dirty="0">
                <a:solidFill>
                  <a:srgbClr val="00FFFF"/>
                </a:solidFill>
              </a:rPr>
              <a:t>000 000 kg </a:t>
            </a:r>
            <a:r>
              <a:rPr lang="en-GB" b="1" dirty="0" smtClean="0">
                <a:solidFill>
                  <a:srgbClr val="00FFFF"/>
                </a:solidFill>
              </a:rPr>
              <a:t>m s</a:t>
            </a:r>
            <a:r>
              <a:rPr lang="en-GB" b="1" baseline="30000" dirty="0" smtClean="0">
                <a:solidFill>
                  <a:srgbClr val="00FFFF"/>
                </a:solidFill>
              </a:rPr>
              <a:t>-1</a:t>
            </a:r>
            <a:endParaRPr lang="en-US" b="1" dirty="0">
              <a:solidFill>
                <a:srgbClr val="00FFFF"/>
              </a:solidFill>
            </a:endParaRPr>
          </a:p>
        </p:txBody>
      </p:sp>
      <p:sp>
        <p:nvSpPr>
          <p:cNvPr id="17421" name="Text Box 13"/>
          <p:cNvSpPr txBox="1">
            <a:spLocks noChangeArrowheads="1"/>
          </p:cNvSpPr>
          <p:nvPr/>
        </p:nvSpPr>
        <p:spPr bwMode="auto">
          <a:xfrm>
            <a:off x="4694625" y="2397790"/>
            <a:ext cx="2559050" cy="457200"/>
          </a:xfrm>
          <a:prstGeom prst="rect">
            <a:avLst/>
          </a:prstGeom>
          <a:noFill/>
          <a:ln w="9525">
            <a:noFill/>
            <a:miter lim="800000"/>
            <a:headEnd/>
            <a:tailEnd/>
          </a:ln>
        </p:spPr>
        <p:txBody>
          <a:bodyPr wrap="none">
            <a:spAutoFit/>
          </a:bodyPr>
          <a:lstStyle/>
          <a:p>
            <a:r>
              <a:rPr lang="en-GB" b="1" dirty="0">
                <a:solidFill>
                  <a:schemeClr val="accent1">
                    <a:lumMod val="50000"/>
                  </a:schemeClr>
                </a:solidFill>
              </a:rPr>
              <a:t>= 1.875 x 10</a:t>
            </a:r>
            <a:r>
              <a:rPr lang="en-GB" b="1" baseline="30000" dirty="0">
                <a:solidFill>
                  <a:schemeClr val="accent1">
                    <a:lumMod val="50000"/>
                  </a:schemeClr>
                </a:solidFill>
              </a:rPr>
              <a:t>9</a:t>
            </a:r>
            <a:r>
              <a:rPr lang="en-GB" b="1" dirty="0">
                <a:solidFill>
                  <a:schemeClr val="accent1">
                    <a:lumMod val="50000"/>
                  </a:schemeClr>
                </a:solidFill>
              </a:rPr>
              <a:t> N s</a:t>
            </a:r>
            <a:endParaRPr lang="en-US" b="1" dirty="0">
              <a:solidFill>
                <a:schemeClr val="accent1">
                  <a:lumMod val="50000"/>
                </a:schemeClr>
              </a:solidFill>
            </a:endParaRPr>
          </a:p>
        </p:txBody>
      </p:sp>
      <p:sp>
        <p:nvSpPr>
          <p:cNvPr id="17422" name="Text Box 14"/>
          <p:cNvSpPr txBox="1">
            <a:spLocks noChangeArrowheads="1"/>
          </p:cNvSpPr>
          <p:nvPr/>
        </p:nvSpPr>
        <p:spPr bwMode="auto">
          <a:xfrm>
            <a:off x="3777050" y="3832210"/>
            <a:ext cx="1835150" cy="457200"/>
          </a:xfrm>
          <a:prstGeom prst="rect">
            <a:avLst/>
          </a:prstGeom>
          <a:noFill/>
          <a:ln w="9525">
            <a:noFill/>
            <a:miter lim="800000"/>
            <a:headEnd/>
            <a:tailEnd/>
          </a:ln>
        </p:spPr>
        <p:txBody>
          <a:bodyPr wrap="none">
            <a:spAutoFit/>
          </a:bodyPr>
          <a:lstStyle/>
          <a:p>
            <a:r>
              <a:rPr lang="en-GB" b="1" dirty="0">
                <a:solidFill>
                  <a:srgbClr val="FFFF00"/>
                </a:solidFill>
              </a:rPr>
              <a:t>m = 650 kg </a:t>
            </a:r>
            <a:endParaRPr lang="en-US" b="1" dirty="0">
              <a:solidFill>
                <a:srgbClr val="FFFF00"/>
              </a:solidFill>
            </a:endParaRPr>
          </a:p>
        </p:txBody>
      </p:sp>
      <p:sp>
        <p:nvSpPr>
          <p:cNvPr id="17423" name="Text Box 15"/>
          <p:cNvSpPr txBox="1">
            <a:spLocks noChangeArrowheads="1"/>
          </p:cNvSpPr>
          <p:nvPr/>
        </p:nvSpPr>
        <p:spPr bwMode="auto">
          <a:xfrm>
            <a:off x="3777050" y="4289410"/>
            <a:ext cx="3413125" cy="457200"/>
          </a:xfrm>
          <a:prstGeom prst="rect">
            <a:avLst/>
          </a:prstGeom>
          <a:noFill/>
          <a:ln w="9525">
            <a:noFill/>
            <a:miter lim="800000"/>
            <a:headEnd/>
            <a:tailEnd/>
          </a:ln>
        </p:spPr>
        <p:txBody>
          <a:bodyPr wrap="none">
            <a:spAutoFit/>
          </a:bodyPr>
          <a:lstStyle/>
          <a:p>
            <a:r>
              <a:rPr lang="en-GB" b="1" dirty="0">
                <a:solidFill>
                  <a:srgbClr val="FFFF00"/>
                </a:solidFill>
              </a:rPr>
              <a:t>v = 200 mph = 89 m s</a:t>
            </a:r>
            <a:r>
              <a:rPr lang="en-GB" b="1" baseline="30000" dirty="0">
                <a:solidFill>
                  <a:srgbClr val="FFFF00"/>
                </a:solidFill>
              </a:rPr>
              <a:t>-1</a:t>
            </a:r>
            <a:endParaRPr lang="en-US" b="1" dirty="0">
              <a:solidFill>
                <a:srgbClr val="FFFF00"/>
              </a:solidFill>
            </a:endParaRPr>
          </a:p>
        </p:txBody>
      </p:sp>
      <p:sp>
        <p:nvSpPr>
          <p:cNvPr id="17424" name="Text Box 16"/>
          <p:cNvSpPr txBox="1">
            <a:spLocks noChangeArrowheads="1"/>
          </p:cNvSpPr>
          <p:nvPr/>
        </p:nvSpPr>
        <p:spPr bwMode="auto">
          <a:xfrm>
            <a:off x="3797292" y="4737099"/>
            <a:ext cx="901700" cy="457200"/>
          </a:xfrm>
          <a:prstGeom prst="rect">
            <a:avLst/>
          </a:prstGeom>
          <a:noFill/>
          <a:ln w="9525">
            <a:noFill/>
            <a:miter lim="800000"/>
            <a:headEnd/>
            <a:tailEnd/>
          </a:ln>
        </p:spPr>
        <p:txBody>
          <a:bodyPr wrap="none">
            <a:spAutoFit/>
          </a:bodyPr>
          <a:lstStyle/>
          <a:p>
            <a:r>
              <a:rPr lang="en-GB" b="1" dirty="0">
                <a:solidFill>
                  <a:srgbClr val="FFFF00"/>
                </a:solidFill>
              </a:rPr>
              <a:t>p = ?</a:t>
            </a:r>
            <a:endParaRPr lang="en-US" b="1" dirty="0">
              <a:solidFill>
                <a:srgbClr val="FFFF00"/>
              </a:solidFill>
            </a:endParaRPr>
          </a:p>
        </p:txBody>
      </p:sp>
      <p:sp>
        <p:nvSpPr>
          <p:cNvPr id="17425" name="Text Box 17"/>
          <p:cNvSpPr txBox="1">
            <a:spLocks noChangeArrowheads="1"/>
          </p:cNvSpPr>
          <p:nvPr/>
        </p:nvSpPr>
        <p:spPr bwMode="auto">
          <a:xfrm>
            <a:off x="3848277" y="5448795"/>
            <a:ext cx="3653564" cy="830997"/>
          </a:xfrm>
          <a:prstGeom prst="rect">
            <a:avLst/>
          </a:prstGeom>
          <a:noFill/>
          <a:ln w="9525">
            <a:noFill/>
            <a:miter lim="800000"/>
            <a:headEnd/>
            <a:tailEnd/>
          </a:ln>
        </p:spPr>
        <p:txBody>
          <a:bodyPr wrap="none">
            <a:spAutoFit/>
          </a:bodyPr>
          <a:lstStyle/>
          <a:p>
            <a:r>
              <a:rPr lang="en-GB" b="1" dirty="0" smtClean="0">
                <a:solidFill>
                  <a:srgbClr val="00FFFF"/>
                </a:solidFill>
              </a:rPr>
              <a:t>650 kg </a:t>
            </a:r>
            <a:r>
              <a:rPr lang="en-GB" b="1" dirty="0">
                <a:solidFill>
                  <a:srgbClr val="00FFFF"/>
                </a:solidFill>
              </a:rPr>
              <a:t>x 89 </a:t>
            </a:r>
            <a:r>
              <a:rPr lang="en-GB" b="1" dirty="0" smtClean="0">
                <a:solidFill>
                  <a:srgbClr val="00FFFF"/>
                </a:solidFill>
              </a:rPr>
              <a:t>m s</a:t>
            </a:r>
            <a:r>
              <a:rPr lang="en-GB" b="1" baseline="30000" dirty="0" smtClean="0">
                <a:solidFill>
                  <a:srgbClr val="00FFFF"/>
                </a:solidFill>
              </a:rPr>
              <a:t>-1</a:t>
            </a:r>
          </a:p>
          <a:p>
            <a:r>
              <a:rPr lang="en-GB" b="1" dirty="0" smtClean="0">
                <a:solidFill>
                  <a:srgbClr val="00FFFF"/>
                </a:solidFill>
              </a:rPr>
              <a:t>            = </a:t>
            </a:r>
            <a:r>
              <a:rPr lang="en-GB" b="1" dirty="0">
                <a:solidFill>
                  <a:srgbClr val="00FFFF"/>
                </a:solidFill>
              </a:rPr>
              <a:t>57 850 kg ms</a:t>
            </a:r>
            <a:r>
              <a:rPr lang="en-GB" b="1" baseline="30000" dirty="0">
                <a:solidFill>
                  <a:srgbClr val="00FFFF"/>
                </a:solidFill>
              </a:rPr>
              <a:t>-1</a:t>
            </a:r>
            <a:endParaRPr lang="en-US" b="1" dirty="0">
              <a:solidFill>
                <a:srgbClr val="00FFFF"/>
              </a:solidFill>
            </a:endParaRPr>
          </a:p>
        </p:txBody>
      </p:sp>
      <p:sp>
        <p:nvSpPr>
          <p:cNvPr id="17426" name="Text Box 18"/>
          <p:cNvSpPr txBox="1">
            <a:spLocks noChangeArrowheads="1"/>
          </p:cNvSpPr>
          <p:nvPr/>
        </p:nvSpPr>
        <p:spPr bwMode="auto">
          <a:xfrm>
            <a:off x="4847504" y="6165304"/>
            <a:ext cx="2559050" cy="457200"/>
          </a:xfrm>
          <a:prstGeom prst="rect">
            <a:avLst/>
          </a:prstGeom>
          <a:noFill/>
          <a:ln w="9525">
            <a:noFill/>
            <a:miter lim="800000"/>
            <a:headEnd/>
            <a:tailEnd/>
          </a:ln>
        </p:spPr>
        <p:txBody>
          <a:bodyPr wrap="none">
            <a:spAutoFit/>
          </a:bodyPr>
          <a:lstStyle/>
          <a:p>
            <a:r>
              <a:rPr lang="en-GB" b="1" dirty="0">
                <a:solidFill>
                  <a:schemeClr val="accent1">
                    <a:lumMod val="50000"/>
                  </a:schemeClr>
                </a:solidFill>
              </a:rPr>
              <a:t>= 5.785 x 10</a:t>
            </a:r>
            <a:r>
              <a:rPr lang="en-GB" b="1" baseline="30000" dirty="0">
                <a:solidFill>
                  <a:schemeClr val="accent1">
                    <a:lumMod val="50000"/>
                  </a:schemeClr>
                </a:solidFill>
              </a:rPr>
              <a:t>4</a:t>
            </a:r>
            <a:r>
              <a:rPr lang="en-GB" b="1" dirty="0">
                <a:solidFill>
                  <a:schemeClr val="accent1">
                    <a:lumMod val="50000"/>
                  </a:schemeClr>
                </a:solidFill>
              </a:rPr>
              <a:t> N s</a:t>
            </a:r>
            <a:endParaRPr lang="en-US" b="1" dirty="0">
              <a:solidFill>
                <a:schemeClr val="accent1">
                  <a:lumMod val="50000"/>
                </a:schemeClr>
              </a:solidFill>
            </a:endParaRPr>
          </a:p>
        </p:txBody>
      </p:sp>
    </p:spTree>
    <p:extLst>
      <p:ext uri="{BB962C8B-B14F-4D97-AF65-F5344CB8AC3E}">
        <p14:creationId xmlns:p14="http://schemas.microsoft.com/office/powerpoint/2010/main" val="315146195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7412"/>
                                        </p:tgtEl>
                                        <p:attrNameLst>
                                          <p:attrName>style.visibility</p:attrName>
                                        </p:attrNameLst>
                                      </p:cBhvr>
                                      <p:to>
                                        <p:strVal val="visible"/>
                                      </p:to>
                                    </p:set>
                                    <p:anim calcmode="lin" valueType="num">
                                      <p:cBhvr>
                                        <p:cTn id="7" dur="2000" fill="hold"/>
                                        <p:tgtEl>
                                          <p:spTgt spid="17412"/>
                                        </p:tgtEl>
                                        <p:attrNameLst>
                                          <p:attrName>ppt_w</p:attrName>
                                        </p:attrNameLst>
                                      </p:cBhvr>
                                      <p:tavLst>
                                        <p:tav tm="0">
                                          <p:val>
                                            <p:fltVal val="0"/>
                                          </p:val>
                                        </p:tav>
                                        <p:tav tm="100000">
                                          <p:val>
                                            <p:strVal val="#ppt_w"/>
                                          </p:val>
                                        </p:tav>
                                      </p:tavLst>
                                    </p:anim>
                                    <p:anim calcmode="lin" valueType="num">
                                      <p:cBhvr>
                                        <p:cTn id="8" dur="2000" fill="hold"/>
                                        <p:tgtEl>
                                          <p:spTgt spid="17412"/>
                                        </p:tgtEl>
                                        <p:attrNameLst>
                                          <p:attrName>ppt_h</p:attrName>
                                        </p:attrNameLst>
                                      </p:cBhvr>
                                      <p:tavLst>
                                        <p:tav tm="0">
                                          <p:val>
                                            <p:fltVal val="0"/>
                                          </p:val>
                                        </p:tav>
                                        <p:tav tm="100000">
                                          <p:val>
                                            <p:strVal val="#ppt_h"/>
                                          </p:val>
                                        </p:tav>
                                      </p:tavLst>
                                    </p:anim>
                                    <p:animEffect transition="in" filter="fade">
                                      <p:cBhvr>
                                        <p:cTn id="9" dur="2000"/>
                                        <p:tgtEl>
                                          <p:spTgt spid="17412"/>
                                        </p:tgtEl>
                                      </p:cBhvr>
                                    </p:animEffect>
                                  </p:childTnLst>
                                </p:cTn>
                              </p:par>
                            </p:childTnLst>
                          </p:cTn>
                        </p:par>
                        <p:par>
                          <p:cTn id="10" fill="hold">
                            <p:stCondLst>
                              <p:cond delay="2000"/>
                            </p:stCondLst>
                            <p:childTnLst>
                              <p:par>
                                <p:cTn id="11" presetID="1" presetClass="entr" presetSubtype="0" fill="hold" grpId="0" nodeType="afterEffect">
                                  <p:stCondLst>
                                    <p:cond delay="200"/>
                                  </p:stCondLst>
                                  <p:childTnLst>
                                    <p:set>
                                      <p:cBhvr>
                                        <p:cTn id="12" dur="1" fill="hold">
                                          <p:stCondLst>
                                            <p:cond delay="0"/>
                                          </p:stCondLst>
                                        </p:cTn>
                                        <p:tgtEl>
                                          <p:spTgt spid="17416"/>
                                        </p:tgtEl>
                                        <p:attrNameLst>
                                          <p:attrName>style.visibility</p:attrName>
                                        </p:attrNameLst>
                                      </p:cBhvr>
                                      <p:to>
                                        <p:strVal val="visible"/>
                                      </p:to>
                                    </p:set>
                                  </p:childTnLst>
                                </p:cTn>
                              </p:par>
                            </p:childTnLst>
                          </p:cTn>
                        </p:par>
                        <p:par>
                          <p:cTn id="13" fill="hold">
                            <p:stCondLst>
                              <p:cond delay="2200"/>
                            </p:stCondLst>
                            <p:childTnLst>
                              <p:par>
                                <p:cTn id="14" presetID="1" presetClass="entr" presetSubtype="0" fill="hold" grpId="0" nodeType="afterEffect">
                                  <p:stCondLst>
                                    <p:cond delay="500"/>
                                  </p:stCondLst>
                                  <p:childTnLst>
                                    <p:set>
                                      <p:cBhvr>
                                        <p:cTn id="15" dur="1" fill="hold">
                                          <p:stCondLst>
                                            <p:cond delay="0"/>
                                          </p:stCondLst>
                                        </p:cTn>
                                        <p:tgtEl>
                                          <p:spTgt spid="17415"/>
                                        </p:tgtEl>
                                        <p:attrNameLst>
                                          <p:attrName>style.visibility</p:attrName>
                                        </p:attrNameLst>
                                      </p:cBhvr>
                                      <p:to>
                                        <p:strVal val="visible"/>
                                      </p:to>
                                    </p:set>
                                  </p:childTnLst>
                                </p:cTn>
                              </p:par>
                            </p:childTnLst>
                          </p:cTn>
                        </p:par>
                        <p:par>
                          <p:cTn id="16" fill="hold">
                            <p:stCondLst>
                              <p:cond delay="2700"/>
                            </p:stCondLst>
                            <p:childTnLst>
                              <p:par>
                                <p:cTn id="17" presetID="1" presetClass="entr" presetSubtype="0" fill="hold" grpId="0" nodeType="afterEffect">
                                  <p:stCondLst>
                                    <p:cond delay="500"/>
                                  </p:stCondLst>
                                  <p:childTnLst>
                                    <p:set>
                                      <p:cBhvr>
                                        <p:cTn id="18" dur="1" fill="hold">
                                          <p:stCondLst>
                                            <p:cond delay="0"/>
                                          </p:stCondLst>
                                        </p:cTn>
                                        <p:tgtEl>
                                          <p:spTgt spid="17418"/>
                                        </p:tgtEl>
                                        <p:attrNameLst>
                                          <p:attrName>style.visibility</p:attrName>
                                        </p:attrNameLst>
                                      </p:cBhvr>
                                      <p:to>
                                        <p:strVal val="visible"/>
                                      </p:to>
                                    </p:set>
                                  </p:childTnLst>
                                </p:cTn>
                              </p:par>
                            </p:childTnLst>
                          </p:cTn>
                        </p:par>
                        <p:par>
                          <p:cTn id="19" fill="hold">
                            <p:stCondLst>
                              <p:cond delay="3200"/>
                            </p:stCondLst>
                            <p:childTnLst>
                              <p:par>
                                <p:cTn id="20" presetID="1" presetClass="entr" presetSubtype="0" fill="hold" grpId="0" nodeType="afterEffect">
                                  <p:stCondLst>
                                    <p:cond delay="2000"/>
                                  </p:stCondLst>
                                  <p:childTnLst>
                                    <p:set>
                                      <p:cBhvr>
                                        <p:cTn id="21" dur="1" fill="hold">
                                          <p:stCondLst>
                                            <p:cond delay="0"/>
                                          </p:stCondLst>
                                        </p:cTn>
                                        <p:tgtEl>
                                          <p:spTgt spid="17419"/>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7420"/>
                                        </p:tgtEl>
                                        <p:attrNameLst>
                                          <p:attrName>style.visibility</p:attrName>
                                        </p:attrNameLst>
                                      </p:cBhvr>
                                      <p:to>
                                        <p:strVal val="visible"/>
                                      </p:to>
                                    </p:set>
                                    <p:anim calcmode="lin" valueType="num">
                                      <p:cBhvr additive="base">
                                        <p:cTn id="26" dur="500" fill="hold"/>
                                        <p:tgtEl>
                                          <p:spTgt spid="17420"/>
                                        </p:tgtEl>
                                        <p:attrNameLst>
                                          <p:attrName>ppt_x</p:attrName>
                                        </p:attrNameLst>
                                      </p:cBhvr>
                                      <p:tavLst>
                                        <p:tav tm="0">
                                          <p:val>
                                            <p:strVal val="#ppt_x"/>
                                          </p:val>
                                        </p:tav>
                                        <p:tav tm="100000">
                                          <p:val>
                                            <p:strVal val="#ppt_x"/>
                                          </p:val>
                                        </p:tav>
                                      </p:tavLst>
                                    </p:anim>
                                    <p:anim calcmode="lin" valueType="num">
                                      <p:cBhvr additive="base">
                                        <p:cTn id="27" dur="500" fill="hold"/>
                                        <p:tgtEl>
                                          <p:spTgt spid="17420"/>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17421"/>
                                        </p:tgtEl>
                                        <p:attrNameLst>
                                          <p:attrName>style.visibility</p:attrName>
                                        </p:attrNameLst>
                                      </p:cBhvr>
                                      <p:to>
                                        <p:strVal val="visible"/>
                                      </p:to>
                                    </p:set>
                                    <p:anim calcmode="lin" valueType="num">
                                      <p:cBhvr additive="base">
                                        <p:cTn id="32" dur="500" fill="hold"/>
                                        <p:tgtEl>
                                          <p:spTgt spid="17421"/>
                                        </p:tgtEl>
                                        <p:attrNameLst>
                                          <p:attrName>ppt_x</p:attrName>
                                        </p:attrNameLst>
                                      </p:cBhvr>
                                      <p:tavLst>
                                        <p:tav tm="0">
                                          <p:val>
                                            <p:strVal val="#ppt_x"/>
                                          </p:val>
                                        </p:tav>
                                        <p:tav tm="100000">
                                          <p:val>
                                            <p:strVal val="#ppt_x"/>
                                          </p:val>
                                        </p:tav>
                                      </p:tavLst>
                                    </p:anim>
                                    <p:anim calcmode="lin" valueType="num">
                                      <p:cBhvr additive="base">
                                        <p:cTn id="33" dur="500" fill="hold"/>
                                        <p:tgtEl>
                                          <p:spTgt spid="17421"/>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51" presetClass="entr" presetSubtype="0" fill="hold" nodeType="clickEffect">
                                  <p:stCondLst>
                                    <p:cond delay="0"/>
                                  </p:stCondLst>
                                  <p:childTnLst>
                                    <p:set>
                                      <p:cBhvr>
                                        <p:cTn id="37" dur="1" fill="hold">
                                          <p:stCondLst>
                                            <p:cond delay="0"/>
                                          </p:stCondLst>
                                        </p:cTn>
                                        <p:tgtEl>
                                          <p:spTgt spid="17414"/>
                                        </p:tgtEl>
                                        <p:attrNameLst>
                                          <p:attrName>style.visibility</p:attrName>
                                        </p:attrNameLst>
                                      </p:cBhvr>
                                      <p:to>
                                        <p:strVal val="visible"/>
                                      </p:to>
                                    </p:set>
                                    <p:animEffect transition="in" filter="fade">
                                      <p:cBhvr>
                                        <p:cTn id="38" dur="770" decel="100000"/>
                                        <p:tgtEl>
                                          <p:spTgt spid="17414"/>
                                        </p:tgtEl>
                                      </p:cBhvr>
                                    </p:animEffect>
                                    <p:animScale>
                                      <p:cBhvr>
                                        <p:cTn id="39" dur="770" decel="100000"/>
                                        <p:tgtEl>
                                          <p:spTgt spid="17414"/>
                                        </p:tgtEl>
                                      </p:cBhvr>
                                      <p:from x="10000" y="10000"/>
                                      <p:to x="200000" y="450000"/>
                                    </p:animScale>
                                    <p:animScale>
                                      <p:cBhvr>
                                        <p:cTn id="40" dur="1230" accel="100000" fill="hold">
                                          <p:stCondLst>
                                            <p:cond delay="770"/>
                                          </p:stCondLst>
                                        </p:cTn>
                                        <p:tgtEl>
                                          <p:spTgt spid="17414"/>
                                        </p:tgtEl>
                                      </p:cBhvr>
                                      <p:from x="200000" y="450000"/>
                                      <p:to x="100000" y="100000"/>
                                    </p:animScale>
                                    <p:set>
                                      <p:cBhvr>
                                        <p:cTn id="41" dur="770" fill="hold"/>
                                        <p:tgtEl>
                                          <p:spTgt spid="17414"/>
                                        </p:tgtEl>
                                        <p:attrNameLst>
                                          <p:attrName>ppt_x</p:attrName>
                                        </p:attrNameLst>
                                      </p:cBhvr>
                                      <p:to>
                                        <p:strVal val="(0.5)"/>
                                      </p:to>
                                    </p:set>
                                    <p:anim from="(0.5)" to="(#ppt_x)" calcmode="lin" valueType="num">
                                      <p:cBhvr>
                                        <p:cTn id="42" dur="1230" accel="100000" fill="hold">
                                          <p:stCondLst>
                                            <p:cond delay="770"/>
                                          </p:stCondLst>
                                        </p:cTn>
                                        <p:tgtEl>
                                          <p:spTgt spid="17414"/>
                                        </p:tgtEl>
                                        <p:attrNameLst>
                                          <p:attrName>ppt_x</p:attrName>
                                        </p:attrNameLst>
                                      </p:cBhvr>
                                    </p:anim>
                                    <p:set>
                                      <p:cBhvr>
                                        <p:cTn id="43" dur="770" fill="hold"/>
                                        <p:tgtEl>
                                          <p:spTgt spid="17414"/>
                                        </p:tgtEl>
                                        <p:attrNameLst>
                                          <p:attrName>ppt_y</p:attrName>
                                        </p:attrNameLst>
                                      </p:cBhvr>
                                      <p:to>
                                        <p:strVal val="(#ppt_y+0.4)"/>
                                      </p:to>
                                    </p:set>
                                    <p:anim from="(#ppt_y+0.4)" to="(#ppt_y)" calcmode="lin" valueType="num">
                                      <p:cBhvr>
                                        <p:cTn id="44" dur="1230" accel="100000" fill="hold">
                                          <p:stCondLst>
                                            <p:cond delay="770"/>
                                          </p:stCondLst>
                                        </p:cTn>
                                        <p:tgtEl>
                                          <p:spTgt spid="17414"/>
                                        </p:tgtEl>
                                        <p:attrNameLst>
                                          <p:attrName>ppt_y</p:attrName>
                                        </p:attrNameLst>
                                      </p:cBhvr>
                                    </p:anim>
                                  </p:childTnLst>
                                </p:cTn>
                              </p:par>
                            </p:childTnLst>
                          </p:cTn>
                        </p:par>
                        <p:par>
                          <p:cTn id="45" fill="hold">
                            <p:stCondLst>
                              <p:cond delay="2000"/>
                            </p:stCondLst>
                            <p:childTnLst>
                              <p:par>
                                <p:cTn id="46" presetID="1" presetClass="entr" presetSubtype="0" fill="hold" grpId="0" nodeType="afterEffect">
                                  <p:stCondLst>
                                    <p:cond delay="0"/>
                                  </p:stCondLst>
                                  <p:childTnLst>
                                    <p:set>
                                      <p:cBhvr>
                                        <p:cTn id="47" dur="1" fill="hold">
                                          <p:stCondLst>
                                            <p:cond delay="0"/>
                                          </p:stCondLst>
                                        </p:cTn>
                                        <p:tgtEl>
                                          <p:spTgt spid="17417"/>
                                        </p:tgtEl>
                                        <p:attrNameLst>
                                          <p:attrName>style.visibility</p:attrName>
                                        </p:attrNameLst>
                                      </p:cBhvr>
                                      <p:to>
                                        <p:strVal val="visible"/>
                                      </p:to>
                                    </p:set>
                                  </p:childTnLst>
                                </p:cTn>
                              </p:par>
                            </p:childTnLst>
                          </p:cTn>
                        </p:par>
                        <p:par>
                          <p:cTn id="48" fill="hold">
                            <p:stCondLst>
                              <p:cond delay="2000"/>
                            </p:stCondLst>
                            <p:childTnLst>
                              <p:par>
                                <p:cTn id="49" presetID="1" presetClass="entr" presetSubtype="0" fill="hold" grpId="0" nodeType="afterEffect">
                                  <p:stCondLst>
                                    <p:cond delay="500"/>
                                  </p:stCondLst>
                                  <p:childTnLst>
                                    <p:set>
                                      <p:cBhvr>
                                        <p:cTn id="50" dur="1" fill="hold">
                                          <p:stCondLst>
                                            <p:cond delay="0"/>
                                          </p:stCondLst>
                                        </p:cTn>
                                        <p:tgtEl>
                                          <p:spTgt spid="17422"/>
                                        </p:tgtEl>
                                        <p:attrNameLst>
                                          <p:attrName>style.visibility</p:attrName>
                                        </p:attrNameLst>
                                      </p:cBhvr>
                                      <p:to>
                                        <p:strVal val="visible"/>
                                      </p:to>
                                    </p:set>
                                  </p:childTnLst>
                                </p:cTn>
                              </p:par>
                            </p:childTnLst>
                          </p:cTn>
                        </p:par>
                        <p:par>
                          <p:cTn id="51" fill="hold">
                            <p:stCondLst>
                              <p:cond delay="2500"/>
                            </p:stCondLst>
                            <p:childTnLst>
                              <p:par>
                                <p:cTn id="52" presetID="1" presetClass="entr" presetSubtype="0" fill="hold" grpId="0" nodeType="afterEffect">
                                  <p:stCondLst>
                                    <p:cond delay="500"/>
                                  </p:stCondLst>
                                  <p:childTnLst>
                                    <p:set>
                                      <p:cBhvr>
                                        <p:cTn id="53" dur="1" fill="hold">
                                          <p:stCondLst>
                                            <p:cond delay="0"/>
                                          </p:stCondLst>
                                        </p:cTn>
                                        <p:tgtEl>
                                          <p:spTgt spid="17423"/>
                                        </p:tgtEl>
                                        <p:attrNameLst>
                                          <p:attrName>style.visibility</p:attrName>
                                        </p:attrNameLst>
                                      </p:cBhvr>
                                      <p:to>
                                        <p:strVal val="visible"/>
                                      </p:to>
                                    </p:set>
                                  </p:childTnLst>
                                </p:cTn>
                              </p:par>
                            </p:childTnLst>
                          </p:cTn>
                        </p:par>
                        <p:par>
                          <p:cTn id="54" fill="hold">
                            <p:stCondLst>
                              <p:cond delay="3000"/>
                            </p:stCondLst>
                            <p:childTnLst>
                              <p:par>
                                <p:cTn id="55" presetID="1" presetClass="entr" presetSubtype="0" fill="hold" grpId="0" nodeType="afterEffect">
                                  <p:stCondLst>
                                    <p:cond delay="2000"/>
                                  </p:stCondLst>
                                  <p:childTnLst>
                                    <p:set>
                                      <p:cBhvr>
                                        <p:cTn id="56" dur="1" fill="hold">
                                          <p:stCondLst>
                                            <p:cond delay="0"/>
                                          </p:stCondLst>
                                        </p:cTn>
                                        <p:tgtEl>
                                          <p:spTgt spid="17424"/>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17425"/>
                                        </p:tgtEl>
                                        <p:attrNameLst>
                                          <p:attrName>style.visibility</p:attrName>
                                        </p:attrNameLst>
                                      </p:cBhvr>
                                      <p:to>
                                        <p:strVal val="visible"/>
                                      </p:to>
                                    </p:set>
                                    <p:anim calcmode="lin" valueType="num">
                                      <p:cBhvr additive="base">
                                        <p:cTn id="61" dur="500" fill="hold"/>
                                        <p:tgtEl>
                                          <p:spTgt spid="17425"/>
                                        </p:tgtEl>
                                        <p:attrNameLst>
                                          <p:attrName>ppt_x</p:attrName>
                                        </p:attrNameLst>
                                      </p:cBhvr>
                                      <p:tavLst>
                                        <p:tav tm="0">
                                          <p:val>
                                            <p:strVal val="#ppt_x"/>
                                          </p:val>
                                        </p:tav>
                                        <p:tav tm="100000">
                                          <p:val>
                                            <p:strVal val="#ppt_x"/>
                                          </p:val>
                                        </p:tav>
                                      </p:tavLst>
                                    </p:anim>
                                    <p:anim calcmode="lin" valueType="num">
                                      <p:cBhvr additive="base">
                                        <p:cTn id="62" dur="500" fill="hold"/>
                                        <p:tgtEl>
                                          <p:spTgt spid="17425"/>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7426"/>
                                        </p:tgtEl>
                                        <p:attrNameLst>
                                          <p:attrName>style.visibility</p:attrName>
                                        </p:attrNameLst>
                                      </p:cBhvr>
                                      <p:to>
                                        <p:strVal val="visible"/>
                                      </p:to>
                                    </p:set>
                                    <p:anim calcmode="lin" valueType="num">
                                      <p:cBhvr additive="base">
                                        <p:cTn id="67" dur="500" fill="hold"/>
                                        <p:tgtEl>
                                          <p:spTgt spid="17426"/>
                                        </p:tgtEl>
                                        <p:attrNameLst>
                                          <p:attrName>ppt_x</p:attrName>
                                        </p:attrNameLst>
                                      </p:cBhvr>
                                      <p:tavLst>
                                        <p:tav tm="0">
                                          <p:val>
                                            <p:strVal val="#ppt_x"/>
                                          </p:val>
                                        </p:tav>
                                        <p:tav tm="100000">
                                          <p:val>
                                            <p:strVal val="#ppt_x"/>
                                          </p:val>
                                        </p:tav>
                                      </p:tavLst>
                                    </p:anim>
                                    <p:anim calcmode="lin" valueType="num">
                                      <p:cBhvr additive="base">
                                        <p:cTn id="68" dur="500" fill="hold"/>
                                        <p:tgtEl>
                                          <p:spTgt spid="174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5" grpId="0"/>
      <p:bldP spid="17416" grpId="0"/>
      <p:bldP spid="17417" grpId="0"/>
      <p:bldP spid="17418" grpId="0"/>
      <p:bldP spid="17419" grpId="0"/>
      <p:bldP spid="17420" grpId="0"/>
      <p:bldP spid="17421" grpId="0"/>
      <p:bldP spid="17422" grpId="0"/>
      <p:bldP spid="17423" grpId="0"/>
      <p:bldP spid="17424" grpId="0"/>
      <p:bldP spid="17425" grpId="0"/>
      <p:bldP spid="1742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84710" y="0"/>
            <a:ext cx="7055380" cy="908720"/>
          </a:xfrm>
        </p:spPr>
        <p:txBody>
          <a:bodyPr/>
          <a:lstStyle/>
          <a:p>
            <a:r>
              <a:rPr lang="en-AU" sz="4000" b="1" dirty="0" smtClean="0"/>
              <a:t>Impulse</a:t>
            </a:r>
            <a:endParaRPr lang="en-AU" sz="4000" b="1" dirty="0"/>
          </a:p>
        </p:txBody>
      </p:sp>
      <p:sp>
        <p:nvSpPr>
          <p:cNvPr id="7" name="Content Placeholder 6"/>
          <p:cNvSpPr>
            <a:spLocks noGrp="1"/>
          </p:cNvSpPr>
          <p:nvPr>
            <p:ph idx="1"/>
          </p:nvPr>
        </p:nvSpPr>
        <p:spPr>
          <a:xfrm>
            <a:off x="107504" y="692696"/>
            <a:ext cx="8352928" cy="6120680"/>
          </a:xfrm>
        </p:spPr>
        <p:txBody>
          <a:bodyPr>
            <a:normAutofit/>
          </a:bodyPr>
          <a:lstStyle/>
          <a:p>
            <a:pPr marL="0" indent="0">
              <a:buNone/>
            </a:pPr>
            <a:r>
              <a:rPr lang="en-AU" sz="2800" b="1" u="sng" dirty="0" smtClean="0">
                <a:latin typeface="Century Gothic" panose="020B0502020202020204" pitchFamily="34" charset="0"/>
              </a:rPr>
              <a:t>Definition:</a:t>
            </a:r>
            <a:r>
              <a:rPr lang="en-AU" sz="2800" b="1" dirty="0" smtClean="0">
                <a:latin typeface="Century Gothic" panose="020B0502020202020204" pitchFamily="34" charset="0"/>
              </a:rPr>
              <a:t> </a:t>
            </a:r>
            <a:r>
              <a:rPr lang="en-AU" sz="2800" dirty="0" smtClean="0">
                <a:latin typeface="Century Gothic" panose="020B0502020202020204" pitchFamily="34" charset="0"/>
              </a:rPr>
              <a:t>The affect on the object during a </a:t>
            </a:r>
            <a:r>
              <a:rPr lang="en-AU" sz="2800" dirty="0" smtClean="0">
                <a:latin typeface="Century Gothic" panose="020B0502020202020204" pitchFamily="34" charset="0"/>
              </a:rPr>
              <a:t>collision.</a:t>
            </a:r>
          </a:p>
          <a:p>
            <a:pPr marL="0" indent="0">
              <a:buNone/>
            </a:pPr>
            <a:endParaRPr lang="en-AU" sz="2800" dirty="0" smtClean="0">
              <a:latin typeface="Century Gothic" panose="020B0502020202020204" pitchFamily="34" charset="0"/>
            </a:endParaRPr>
          </a:p>
          <a:p>
            <a:pPr marL="0" indent="0">
              <a:buNone/>
            </a:pPr>
            <a:r>
              <a:rPr lang="en-AU" sz="2800" b="1" u="sng" dirty="0" smtClean="0">
                <a:solidFill>
                  <a:schemeClr val="accent1">
                    <a:lumMod val="40000"/>
                    <a:lumOff val="60000"/>
                  </a:schemeClr>
                </a:solidFill>
                <a:latin typeface="Century Gothic" panose="020B0502020202020204" pitchFamily="34" charset="0"/>
              </a:rPr>
              <a:t>Example 9.4b:</a:t>
            </a:r>
            <a:r>
              <a:rPr lang="en-AU" sz="2800" b="1"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If the car </a:t>
            </a:r>
            <a:r>
              <a:rPr lang="en-AU" sz="2800" dirty="0" smtClean="0">
                <a:latin typeface="Century Gothic" panose="020B0502020202020204" pitchFamily="34" charset="0"/>
              </a:rPr>
              <a:t>in Example 9.4a is </a:t>
            </a:r>
            <a:r>
              <a:rPr lang="en-AU" sz="2800" dirty="0" smtClean="0">
                <a:latin typeface="Century Gothic" panose="020B0502020202020204" pitchFamily="34" charset="0"/>
              </a:rPr>
              <a:t>hit hay bails then the impact time would be longer (say t = 10 s). So calculate the force.</a:t>
            </a:r>
          </a:p>
          <a:p>
            <a:pPr marL="0" indent="0">
              <a:spcBef>
                <a:spcPts val="0"/>
              </a:spcBef>
              <a:buNone/>
            </a:pPr>
            <a:endParaRPr lang="en-AU" sz="2800" baseline="30000" dirty="0" smtClean="0">
              <a:latin typeface="Century Gothic" panose="020B0502020202020204" pitchFamily="34" charset="0"/>
            </a:endParaRPr>
          </a:p>
          <a:p>
            <a:pPr marL="0" indent="0">
              <a:spcBef>
                <a:spcPts val="0"/>
              </a:spcBef>
              <a:buNone/>
            </a:pPr>
            <a:endParaRPr lang="en-AU" sz="2800" dirty="0">
              <a:latin typeface="Century Gothic" panose="020B0502020202020204" pitchFamily="34" charset="0"/>
            </a:endParaRPr>
          </a:p>
          <a:p>
            <a:pPr marL="0" indent="0">
              <a:buNone/>
            </a:pPr>
            <a:r>
              <a:rPr lang="en-AU" sz="2800" dirty="0" smtClean="0">
                <a:latin typeface="Century Gothic" panose="020B0502020202020204" pitchFamily="34" charset="0"/>
              </a:rPr>
              <a:t>                                   </a:t>
            </a:r>
          </a:p>
        </p:txBody>
      </p:sp>
      <p:sp>
        <p:nvSpPr>
          <p:cNvPr id="2" name="Rectangle 1"/>
          <p:cNvSpPr/>
          <p:nvPr/>
        </p:nvSpPr>
        <p:spPr>
          <a:xfrm>
            <a:off x="323528" y="4077072"/>
            <a:ext cx="8568952" cy="116607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schemeClr val="tx1">
                    <a:lumMod val="85000"/>
                  </a:schemeClr>
                </a:solidFill>
                <a:latin typeface="Century Gothic" panose="020B0502020202020204" pitchFamily="34" charset="0"/>
              </a:rPr>
              <a:t>As time, t, increases (impact time increases) then the force applied to the object decreases</a:t>
            </a:r>
            <a:r>
              <a:rPr lang="en-AU" sz="2800" b="1" dirty="0" smtClean="0">
                <a:solidFill>
                  <a:schemeClr val="tx1">
                    <a:lumMod val="85000"/>
                  </a:schemeClr>
                </a:solidFill>
                <a:latin typeface="Century Gothic" panose="020B0502020202020204" pitchFamily="34" charset="0"/>
              </a:rPr>
              <a:t>.</a:t>
            </a:r>
            <a:endParaRPr lang="en-AU" sz="2800" b="1" baseline="30000" dirty="0">
              <a:solidFill>
                <a:schemeClr val="tx1">
                  <a:lumMod val="85000"/>
                </a:schemeClr>
              </a:solidFill>
              <a:latin typeface="Century Gothic" panose="020B0502020202020204" pitchFamily="34" charset="0"/>
            </a:endParaRPr>
          </a:p>
        </p:txBody>
      </p:sp>
    </p:spTree>
    <p:extLst>
      <p:ext uri="{BB962C8B-B14F-4D97-AF65-F5344CB8AC3E}">
        <p14:creationId xmlns:p14="http://schemas.microsoft.com/office/powerpoint/2010/main" val="2943278036"/>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84710" y="0"/>
            <a:ext cx="7055380" cy="836712"/>
          </a:xfrm>
        </p:spPr>
        <p:txBody>
          <a:bodyPr/>
          <a:lstStyle/>
          <a:p>
            <a:r>
              <a:rPr lang="en-AU" sz="4000" b="1" dirty="0" smtClean="0"/>
              <a:t>Estimation of Time</a:t>
            </a:r>
            <a:endParaRPr lang="en-AU" sz="4000" b="1" dirty="0"/>
          </a:p>
        </p:txBody>
      </p:sp>
      <p:sp>
        <p:nvSpPr>
          <p:cNvPr id="7" name="Content Placeholder 6"/>
          <p:cNvSpPr>
            <a:spLocks noGrp="1"/>
          </p:cNvSpPr>
          <p:nvPr>
            <p:ph idx="1"/>
          </p:nvPr>
        </p:nvSpPr>
        <p:spPr>
          <a:xfrm>
            <a:off x="107504" y="692696"/>
            <a:ext cx="8928992" cy="5904656"/>
          </a:xfrm>
        </p:spPr>
        <p:txBody>
          <a:bodyPr>
            <a:normAutofit/>
          </a:bodyPr>
          <a:lstStyle/>
          <a:p>
            <a:pPr marL="0" indent="0">
              <a:buNone/>
            </a:pPr>
            <a:r>
              <a:rPr lang="en-AU" sz="2800" dirty="0" smtClean="0">
                <a:latin typeface="Century Gothic" panose="020B0502020202020204" pitchFamily="34" charset="0"/>
              </a:rPr>
              <a:t>It is expected that you will be able to estimate </a:t>
            </a:r>
            <a:r>
              <a:rPr lang="en-AU" sz="2800" dirty="0" smtClean="0">
                <a:latin typeface="Century Gothic" panose="020B0502020202020204" pitchFamily="34" charset="0"/>
              </a:rPr>
              <a:t>collision times </a:t>
            </a:r>
            <a:r>
              <a:rPr lang="en-AU" sz="2800" dirty="0" smtClean="0">
                <a:latin typeface="Century Gothic" panose="020B0502020202020204" pitchFamily="34" charset="0"/>
              </a:rPr>
              <a:t>with a fair degree of </a:t>
            </a:r>
            <a:r>
              <a:rPr lang="en-AU" sz="2800" dirty="0" smtClean="0">
                <a:latin typeface="Century Gothic" panose="020B0502020202020204" pitchFamily="34" charset="0"/>
              </a:rPr>
              <a:t>accuracy.</a:t>
            </a:r>
            <a:endParaRPr lang="en-AU" sz="2800" dirty="0">
              <a:latin typeface="Century Gothic" panose="020B0502020202020204" pitchFamily="34" charset="0"/>
            </a:endParaRPr>
          </a:p>
          <a:p>
            <a:pPr marL="0" indent="0">
              <a:buNone/>
            </a:pPr>
            <a:endParaRPr lang="en-AU" sz="2800" b="1" u="sng" dirty="0">
              <a:solidFill>
                <a:schemeClr val="accent1">
                  <a:lumMod val="40000"/>
                  <a:lumOff val="60000"/>
                </a:schemeClr>
              </a:solidFill>
              <a:latin typeface="Century Gothic" panose="020B0502020202020204" pitchFamily="34" charset="0"/>
            </a:endParaRPr>
          </a:p>
          <a:p>
            <a:pPr marL="0" indent="0">
              <a:buNone/>
            </a:pPr>
            <a:r>
              <a:rPr lang="en-AU" sz="2800" b="1" u="sng" dirty="0" smtClean="0">
                <a:solidFill>
                  <a:schemeClr val="accent1">
                    <a:lumMod val="40000"/>
                    <a:lumOff val="60000"/>
                  </a:schemeClr>
                </a:solidFill>
                <a:latin typeface="Century Gothic" panose="020B0502020202020204" pitchFamily="34" charset="0"/>
              </a:rPr>
              <a:t>Example </a:t>
            </a:r>
            <a:r>
              <a:rPr lang="en-AU" sz="2800" b="1" u="sng" dirty="0" smtClean="0">
                <a:solidFill>
                  <a:schemeClr val="accent1">
                    <a:lumMod val="40000"/>
                    <a:lumOff val="60000"/>
                  </a:schemeClr>
                </a:solidFill>
                <a:latin typeface="Century Gothic" panose="020B0502020202020204" pitchFamily="34" charset="0"/>
              </a:rPr>
              <a:t>9.4c:</a:t>
            </a:r>
            <a:r>
              <a:rPr lang="en-AU" sz="2800"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Calculate the impulse and force your finger would experience if hit with;</a:t>
            </a:r>
          </a:p>
          <a:p>
            <a:pPr marL="457200" indent="-457200">
              <a:buAutoNum type="alphaLcParenR"/>
            </a:pPr>
            <a:r>
              <a:rPr lang="en-AU" sz="2800" dirty="0" smtClean="0">
                <a:latin typeface="Century Gothic" panose="020B0502020202020204" pitchFamily="34" charset="0"/>
              </a:rPr>
              <a:t>200 g hammer</a:t>
            </a:r>
          </a:p>
          <a:p>
            <a:pPr marL="457200" indent="-457200">
              <a:buAutoNum type="alphaLcParenR"/>
            </a:pPr>
            <a:r>
              <a:rPr lang="en-AU" sz="2800" dirty="0" smtClean="0">
                <a:latin typeface="Century Gothic" panose="020B0502020202020204" pitchFamily="34" charset="0"/>
              </a:rPr>
              <a:t>200 g tube of toothpaste</a:t>
            </a:r>
          </a:p>
          <a:p>
            <a:pPr marL="0" indent="0">
              <a:buNone/>
            </a:pPr>
            <a:r>
              <a:rPr lang="en-AU" sz="2800" dirty="0" smtClean="0">
                <a:latin typeface="Century Gothic" panose="020B0502020202020204" pitchFamily="34" charset="0"/>
              </a:rPr>
              <a:t>Both have an impact speed of 20 m s</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a:t>
            </a:r>
          </a:p>
          <a:p>
            <a:pPr marL="0" indent="0">
              <a:buNone/>
            </a:pP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1694553285"/>
      </p:ext>
    </p:extLst>
  </p:cSld>
  <p:clrMapOvr>
    <a:masterClrMapping/>
  </p:clrMapOvr>
  <p:transition>
    <p:fade thruBlk="1"/>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79512" y="260648"/>
            <a:ext cx="8064896" cy="1400530"/>
          </a:xfrm>
        </p:spPr>
        <p:txBody>
          <a:bodyPr/>
          <a:lstStyle/>
          <a:p>
            <a:r>
              <a:rPr lang="en-AU" sz="4000" b="1" dirty="0" smtClean="0"/>
              <a:t>Conservation of Momentum</a:t>
            </a:r>
            <a:endParaRPr lang="en-AU" sz="4000" b="1" dirty="0"/>
          </a:p>
        </p:txBody>
      </p:sp>
      <p:sp>
        <p:nvSpPr>
          <p:cNvPr id="7" name="Content Placeholder 6"/>
          <p:cNvSpPr>
            <a:spLocks noGrp="1"/>
          </p:cNvSpPr>
          <p:nvPr>
            <p:ph idx="1"/>
          </p:nvPr>
        </p:nvSpPr>
        <p:spPr>
          <a:xfrm>
            <a:off x="107504" y="1196752"/>
            <a:ext cx="8928992" cy="5661248"/>
          </a:xfrm>
        </p:spPr>
        <p:txBody>
          <a:bodyPr>
            <a:normAutofit/>
          </a:bodyPr>
          <a:lstStyle/>
          <a:p>
            <a:pPr marL="0" indent="0">
              <a:buNone/>
            </a:pPr>
            <a:r>
              <a:rPr lang="en-AU" sz="2200" b="1" u="sng" dirty="0" smtClean="0">
                <a:latin typeface="Century Gothic" panose="020B0502020202020204" pitchFamily="34" charset="0"/>
              </a:rPr>
              <a:t>Law of Conservation of Momentum </a:t>
            </a:r>
            <a:r>
              <a:rPr lang="en-AU" sz="2200" dirty="0" smtClean="0">
                <a:latin typeface="Century Gothic" panose="020B0502020202020204" pitchFamily="34" charset="0"/>
              </a:rPr>
              <a:t>states that in any collision or interaction between two or more objects in an isolated system, the total momentum of the system will remain </a:t>
            </a:r>
            <a:r>
              <a:rPr lang="en-AU" sz="2200" b="1" dirty="0" smtClean="0">
                <a:latin typeface="Century Gothic" panose="020B0502020202020204" pitchFamily="34" charset="0"/>
              </a:rPr>
              <a:t>constant</a:t>
            </a:r>
            <a:r>
              <a:rPr lang="en-AU" sz="2200" dirty="0" smtClean="0">
                <a:latin typeface="Century Gothic" panose="020B0502020202020204" pitchFamily="34" charset="0"/>
              </a:rPr>
              <a:t>. That is, the total initial momentum equals the total final momentum</a:t>
            </a:r>
            <a:r>
              <a:rPr lang="en-AU" sz="2200" dirty="0" smtClean="0">
                <a:latin typeface="Century Gothic" panose="020B0502020202020204" pitchFamily="34" charset="0"/>
              </a:rPr>
              <a:t>.</a:t>
            </a:r>
          </a:p>
          <a:p>
            <a:pPr marL="0" indent="0">
              <a:buNone/>
            </a:pPr>
            <a:endParaRPr lang="en-AU" sz="2200" dirty="0" smtClean="0">
              <a:latin typeface="Century Gothic" panose="020B0502020202020204" pitchFamily="34" charset="0"/>
            </a:endParaRPr>
          </a:p>
          <a:p>
            <a:pPr marL="0" indent="0">
              <a:buNone/>
            </a:pPr>
            <a:r>
              <a:rPr lang="en-AU" sz="3600" b="1" dirty="0" smtClean="0">
                <a:latin typeface="Century Gothic" panose="020B0502020202020204" pitchFamily="34" charset="0"/>
              </a:rPr>
              <a:t>                       Σ</a:t>
            </a:r>
            <a:r>
              <a:rPr lang="el-GR" sz="3600" b="1" dirty="0" smtClean="0">
                <a:latin typeface="Century Gothic" panose="020B0502020202020204" pitchFamily="34" charset="0"/>
              </a:rPr>
              <a:t>ρ</a:t>
            </a:r>
            <a:r>
              <a:rPr lang="en-AU" sz="3600" b="1" baseline="-25000" dirty="0" err="1" smtClean="0">
                <a:latin typeface="Century Gothic" panose="020B0502020202020204" pitchFamily="34" charset="0"/>
              </a:rPr>
              <a:t>i</a:t>
            </a:r>
            <a:r>
              <a:rPr lang="en-AU" sz="3600" b="1" dirty="0" smtClean="0">
                <a:latin typeface="Century Gothic" panose="020B0502020202020204" pitchFamily="34" charset="0"/>
              </a:rPr>
              <a:t> = </a:t>
            </a:r>
            <a:r>
              <a:rPr lang="en-AU" sz="3600" b="1" dirty="0">
                <a:latin typeface="Century Gothic" panose="020B0502020202020204" pitchFamily="34" charset="0"/>
              </a:rPr>
              <a:t>Σ</a:t>
            </a:r>
            <a:r>
              <a:rPr lang="el-GR" sz="3600" b="1" dirty="0" smtClean="0">
                <a:latin typeface="Century Gothic" panose="020B0502020202020204" pitchFamily="34" charset="0"/>
              </a:rPr>
              <a:t>ρ</a:t>
            </a:r>
            <a:r>
              <a:rPr lang="en-AU" sz="3600" b="1" baseline="-25000" dirty="0" smtClean="0">
                <a:latin typeface="Century Gothic" panose="020B0502020202020204" pitchFamily="34" charset="0"/>
              </a:rPr>
              <a:t>f</a:t>
            </a:r>
            <a:r>
              <a:rPr lang="en-AU" sz="3600" b="1" dirty="0" smtClean="0">
                <a:latin typeface="Century Gothic" panose="020B0502020202020204" pitchFamily="34" charset="0"/>
              </a:rPr>
              <a:t> </a:t>
            </a:r>
          </a:p>
          <a:p>
            <a:pPr marL="0" indent="0">
              <a:buNone/>
            </a:pPr>
            <a:r>
              <a:rPr lang="en-AU" sz="2800" dirty="0" smtClean="0">
                <a:latin typeface="Century Gothic" panose="020B0502020202020204" pitchFamily="34" charset="0"/>
              </a:rPr>
              <a:t>                m</a:t>
            </a:r>
            <a:r>
              <a:rPr lang="en-AU" sz="2800" baseline="-25000" dirty="0" smtClean="0">
                <a:latin typeface="Century Gothic" panose="020B0502020202020204" pitchFamily="34" charset="0"/>
              </a:rPr>
              <a:t>1</a:t>
            </a:r>
            <a:r>
              <a:rPr lang="en-AU" sz="2800" dirty="0" smtClean="0">
                <a:latin typeface="Century Gothic" panose="020B0502020202020204" pitchFamily="34" charset="0"/>
              </a:rPr>
              <a:t>u</a:t>
            </a:r>
            <a:r>
              <a:rPr lang="en-AU" sz="2800" baseline="-25000" dirty="0" smtClean="0">
                <a:latin typeface="Century Gothic" panose="020B0502020202020204" pitchFamily="34" charset="0"/>
              </a:rPr>
              <a:t>1</a:t>
            </a:r>
            <a:r>
              <a:rPr lang="en-AU" sz="2800" dirty="0" smtClean="0">
                <a:latin typeface="Century Gothic" panose="020B0502020202020204" pitchFamily="34" charset="0"/>
              </a:rPr>
              <a:t> + m</a:t>
            </a:r>
            <a:r>
              <a:rPr lang="en-AU" sz="2800" baseline="-25000" dirty="0" smtClean="0">
                <a:latin typeface="Century Gothic" panose="020B0502020202020204" pitchFamily="34" charset="0"/>
              </a:rPr>
              <a:t>2</a:t>
            </a:r>
            <a:r>
              <a:rPr lang="en-AU" sz="2800" dirty="0" smtClean="0">
                <a:latin typeface="Century Gothic" panose="020B0502020202020204" pitchFamily="34" charset="0"/>
              </a:rPr>
              <a:t>u</a:t>
            </a:r>
            <a:r>
              <a:rPr lang="en-AU" sz="2800" baseline="-25000" dirty="0" smtClean="0">
                <a:latin typeface="Century Gothic" panose="020B0502020202020204" pitchFamily="34" charset="0"/>
              </a:rPr>
              <a:t>2</a:t>
            </a:r>
            <a:r>
              <a:rPr lang="en-AU" sz="2800" dirty="0" smtClean="0">
                <a:latin typeface="Century Gothic" panose="020B0502020202020204" pitchFamily="34" charset="0"/>
              </a:rPr>
              <a:t> = m</a:t>
            </a:r>
            <a:r>
              <a:rPr lang="en-AU" sz="2800" baseline="-25000" dirty="0" smtClean="0">
                <a:latin typeface="Century Gothic" panose="020B0502020202020204" pitchFamily="34" charset="0"/>
              </a:rPr>
              <a:t>1</a:t>
            </a:r>
            <a:r>
              <a:rPr lang="en-AU" sz="2800" dirty="0" smtClean="0">
                <a:latin typeface="Century Gothic" panose="020B0502020202020204" pitchFamily="34" charset="0"/>
              </a:rPr>
              <a:t>v</a:t>
            </a:r>
            <a:r>
              <a:rPr lang="en-AU" sz="2800" baseline="-25000" dirty="0" smtClean="0">
                <a:latin typeface="Century Gothic" panose="020B0502020202020204" pitchFamily="34" charset="0"/>
              </a:rPr>
              <a:t>1</a:t>
            </a:r>
            <a:r>
              <a:rPr lang="en-AU" sz="2800" dirty="0" smtClean="0">
                <a:latin typeface="Century Gothic" panose="020B0502020202020204" pitchFamily="34" charset="0"/>
              </a:rPr>
              <a:t> + m</a:t>
            </a:r>
            <a:r>
              <a:rPr lang="en-AU" sz="2800" baseline="-25000" dirty="0" smtClean="0">
                <a:latin typeface="Century Gothic" panose="020B0502020202020204" pitchFamily="34" charset="0"/>
              </a:rPr>
              <a:t>2</a:t>
            </a:r>
            <a:r>
              <a:rPr lang="en-AU" sz="2800" dirty="0" smtClean="0">
                <a:latin typeface="Century Gothic" panose="020B0502020202020204" pitchFamily="34" charset="0"/>
              </a:rPr>
              <a:t>v</a:t>
            </a:r>
            <a:r>
              <a:rPr lang="en-AU" sz="2800" baseline="-25000" dirty="0" smtClean="0">
                <a:latin typeface="Century Gothic" panose="020B0502020202020204" pitchFamily="34" charset="0"/>
              </a:rPr>
              <a:t>2</a:t>
            </a:r>
          </a:p>
          <a:p>
            <a:pPr marL="0" indent="0">
              <a:buNone/>
            </a:pPr>
            <a:endParaRPr lang="en-AU" sz="2200" b="1" dirty="0" smtClean="0">
              <a:latin typeface="Century Gothic" panose="020B0502020202020204" pitchFamily="34" charset="0"/>
            </a:endParaRPr>
          </a:p>
          <a:p>
            <a:pPr marL="0" indent="0">
              <a:buNone/>
            </a:pPr>
            <a:r>
              <a:rPr lang="en-AU" sz="2200" b="1" dirty="0" smtClean="0">
                <a:latin typeface="Century Gothic" panose="020B0502020202020204" pitchFamily="34" charset="0"/>
              </a:rPr>
              <a:t>Vector </a:t>
            </a:r>
            <a:r>
              <a:rPr lang="en-AU" sz="2200" b="1" dirty="0" smtClean="0">
                <a:latin typeface="Century Gothic" panose="020B0502020202020204" pitchFamily="34" charset="0"/>
              </a:rPr>
              <a:t>quantity is necessary</a:t>
            </a:r>
          </a:p>
          <a:p>
            <a:pPr marL="0" indent="0">
              <a:buNone/>
            </a:pPr>
            <a:endParaRPr lang="en-AU" sz="2200" dirty="0">
              <a:latin typeface="Century Gothic" panose="020B0502020202020204" pitchFamily="34" charset="0"/>
            </a:endParaRPr>
          </a:p>
        </p:txBody>
      </p:sp>
    </p:spTree>
    <p:extLst>
      <p:ext uri="{BB962C8B-B14F-4D97-AF65-F5344CB8AC3E}">
        <p14:creationId xmlns:p14="http://schemas.microsoft.com/office/powerpoint/2010/main" val="3717146693"/>
      </p:ext>
    </p:extLst>
  </p:cSld>
  <p:clrMapOvr>
    <a:masterClrMapping/>
  </p:clrMapOvr>
  <p:transition>
    <p:fade thruBlk="1"/>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79512" y="260648"/>
            <a:ext cx="8064896" cy="1400530"/>
          </a:xfrm>
        </p:spPr>
        <p:txBody>
          <a:bodyPr/>
          <a:lstStyle/>
          <a:p>
            <a:r>
              <a:rPr lang="en-AU" sz="4000" b="1" dirty="0" smtClean="0"/>
              <a:t>Conservation of Momentum</a:t>
            </a:r>
            <a:endParaRPr lang="en-AU" sz="4000" b="1" dirty="0"/>
          </a:p>
        </p:txBody>
      </p:sp>
      <p:sp>
        <p:nvSpPr>
          <p:cNvPr id="7" name="Content Placeholder 6"/>
          <p:cNvSpPr>
            <a:spLocks noGrp="1"/>
          </p:cNvSpPr>
          <p:nvPr>
            <p:ph idx="1"/>
          </p:nvPr>
        </p:nvSpPr>
        <p:spPr>
          <a:xfrm>
            <a:off x="107504" y="1196752"/>
            <a:ext cx="8928992" cy="5661248"/>
          </a:xfrm>
        </p:spPr>
        <p:txBody>
          <a:bodyPr>
            <a:normAutofit/>
          </a:bodyPr>
          <a:lstStyle/>
          <a:p>
            <a:pPr marL="0" indent="0">
              <a:buNone/>
            </a:pPr>
            <a:r>
              <a:rPr lang="en-AU" sz="2800" dirty="0" smtClean="0">
                <a:latin typeface="Century Gothic" panose="020B0502020202020204" pitchFamily="34" charset="0"/>
              </a:rPr>
              <a:t>This </a:t>
            </a:r>
            <a:r>
              <a:rPr lang="en-AU" sz="2800" dirty="0" smtClean="0">
                <a:latin typeface="Century Gothic" panose="020B0502020202020204" pitchFamily="34" charset="0"/>
              </a:rPr>
              <a:t>applies to isolated systems only (i.e. no external forces, like friction, gravity and air resistance), but in reality this type of system is almost impossible to replicate.</a:t>
            </a:r>
          </a:p>
          <a:p>
            <a:pPr marL="0" indent="0">
              <a:buNone/>
            </a:pPr>
            <a:endParaRPr lang="en-AU" sz="2800" dirty="0" smtClean="0">
              <a:latin typeface="Century Gothic" panose="020B0502020202020204" pitchFamily="34" charset="0"/>
            </a:endParaRPr>
          </a:p>
          <a:p>
            <a:pPr marL="0" indent="0">
              <a:buNone/>
            </a:pPr>
            <a:r>
              <a:rPr lang="en-AU" sz="2800" dirty="0" smtClean="0">
                <a:latin typeface="Century Gothic" panose="020B0502020202020204" pitchFamily="34" charset="0"/>
              </a:rPr>
              <a:t>Closest real examples of pure conservation of momentum are ice skating or air hockey.</a:t>
            </a:r>
          </a:p>
          <a:p>
            <a:pPr marL="0" indent="0">
              <a:buNone/>
            </a:pP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844984342"/>
      </p:ext>
    </p:extLst>
  </p:cSld>
  <p:clrMapOvr>
    <a:masterClrMapping/>
  </p:clrMapOvr>
  <p:transition>
    <p:fade thruBlk="1"/>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 Box 2"/>
          <p:cNvSpPr txBox="1">
            <a:spLocks noChangeArrowheads="1"/>
          </p:cNvSpPr>
          <p:nvPr/>
        </p:nvSpPr>
        <p:spPr bwMode="auto">
          <a:xfrm>
            <a:off x="381000" y="1081353"/>
            <a:ext cx="8077200" cy="457200"/>
          </a:xfrm>
          <a:prstGeom prst="rect">
            <a:avLst/>
          </a:prstGeom>
          <a:solidFill>
            <a:srgbClr val="CCFFFF"/>
          </a:solidFill>
          <a:ln w="9525">
            <a:noFill/>
            <a:miter lim="800000"/>
            <a:headEnd/>
            <a:tailEnd/>
          </a:ln>
        </p:spPr>
        <p:txBody>
          <a:bodyPr>
            <a:spAutoFit/>
          </a:bodyPr>
          <a:lstStyle/>
          <a:p>
            <a:pPr algn="ctr">
              <a:spcBef>
                <a:spcPct val="50000"/>
              </a:spcBef>
            </a:pPr>
            <a:r>
              <a:rPr lang="en-GB" b="1" dirty="0">
                <a:solidFill>
                  <a:srgbClr val="FF0000"/>
                </a:solidFill>
              </a:rPr>
              <a:t>This principle applies to collisions and to explosions</a:t>
            </a:r>
          </a:p>
        </p:txBody>
      </p:sp>
      <p:sp>
        <p:nvSpPr>
          <p:cNvPr id="20485" name="Text Box 3"/>
          <p:cNvSpPr txBox="1">
            <a:spLocks noChangeArrowheads="1"/>
          </p:cNvSpPr>
          <p:nvPr/>
        </p:nvSpPr>
        <p:spPr bwMode="auto">
          <a:xfrm>
            <a:off x="107504" y="152400"/>
            <a:ext cx="8579296" cy="707886"/>
          </a:xfrm>
          <a:prstGeom prst="rect">
            <a:avLst/>
          </a:prstGeom>
          <a:noFill/>
          <a:ln w="9525">
            <a:noFill/>
            <a:miter lim="800000"/>
            <a:headEnd/>
            <a:tailEnd/>
          </a:ln>
        </p:spPr>
        <p:txBody>
          <a:bodyPr wrap="square">
            <a:spAutoFit/>
          </a:bodyPr>
          <a:lstStyle/>
          <a:p>
            <a:pPr>
              <a:spcBef>
                <a:spcPct val="50000"/>
              </a:spcBef>
            </a:pPr>
            <a:r>
              <a:rPr lang="en-GB" sz="4000" b="1" dirty="0" smtClean="0">
                <a:solidFill>
                  <a:schemeClr val="tx2"/>
                </a:solidFill>
                <a:latin typeface="Century Gothic" panose="020B0502020202020204" pitchFamily="34" charset="0"/>
              </a:rPr>
              <a:t>Conservation of Momentum</a:t>
            </a:r>
            <a:endParaRPr lang="en-GB" sz="4000" b="1" dirty="0">
              <a:solidFill>
                <a:schemeClr val="tx2"/>
              </a:solidFill>
              <a:latin typeface="Century Gothic" panose="020B0502020202020204" pitchFamily="34" charset="0"/>
            </a:endParaRPr>
          </a:p>
        </p:txBody>
      </p:sp>
      <p:sp>
        <p:nvSpPr>
          <p:cNvPr id="6148" name="Text Box 4"/>
          <p:cNvSpPr txBox="1">
            <a:spLocks noChangeArrowheads="1"/>
          </p:cNvSpPr>
          <p:nvPr/>
        </p:nvSpPr>
        <p:spPr bwMode="auto">
          <a:xfrm>
            <a:off x="381000" y="1752600"/>
            <a:ext cx="838200" cy="519113"/>
          </a:xfrm>
          <a:prstGeom prst="rect">
            <a:avLst/>
          </a:prstGeom>
          <a:noFill/>
          <a:ln w="9525">
            <a:noFill/>
            <a:miter lim="800000"/>
            <a:headEnd/>
            <a:tailEnd/>
          </a:ln>
        </p:spPr>
        <p:txBody>
          <a:bodyPr>
            <a:spAutoFit/>
          </a:bodyPr>
          <a:lstStyle/>
          <a:p>
            <a:pPr>
              <a:spcBef>
                <a:spcPct val="50000"/>
              </a:spcBef>
            </a:pPr>
            <a:r>
              <a:rPr lang="en-GB" sz="2800" b="1"/>
              <a:t>so</a:t>
            </a:r>
          </a:p>
        </p:txBody>
      </p:sp>
      <p:sp>
        <p:nvSpPr>
          <p:cNvPr id="6149" name="Oval 5"/>
          <p:cNvSpPr>
            <a:spLocks noChangeArrowheads="1"/>
          </p:cNvSpPr>
          <p:nvPr/>
        </p:nvSpPr>
        <p:spPr bwMode="auto">
          <a:xfrm>
            <a:off x="1981200" y="3200400"/>
            <a:ext cx="685800" cy="533400"/>
          </a:xfrm>
          <a:prstGeom prst="ellipse">
            <a:avLst/>
          </a:prstGeom>
          <a:solidFill>
            <a:schemeClr val="accent1"/>
          </a:solidFill>
          <a:ln w="9525">
            <a:solidFill>
              <a:schemeClr val="tx1"/>
            </a:solidFill>
            <a:round/>
            <a:headEnd/>
            <a:tailEnd/>
          </a:ln>
        </p:spPr>
        <p:txBody>
          <a:bodyPr wrap="none" anchor="ctr"/>
          <a:lstStyle/>
          <a:p>
            <a:pPr algn="ctr"/>
            <a:r>
              <a:rPr lang="en-GB"/>
              <a:t>m</a:t>
            </a:r>
            <a:r>
              <a:rPr lang="en-GB" baseline="-25000"/>
              <a:t>1</a:t>
            </a:r>
            <a:endParaRPr lang="en-GB"/>
          </a:p>
        </p:txBody>
      </p:sp>
      <p:sp>
        <p:nvSpPr>
          <p:cNvPr id="6150" name="Line 6"/>
          <p:cNvSpPr>
            <a:spLocks noChangeShapeType="1"/>
          </p:cNvSpPr>
          <p:nvPr/>
        </p:nvSpPr>
        <p:spPr bwMode="auto">
          <a:xfrm>
            <a:off x="762000" y="3733800"/>
            <a:ext cx="7239000" cy="0"/>
          </a:xfrm>
          <a:prstGeom prst="line">
            <a:avLst/>
          </a:prstGeom>
          <a:noFill/>
          <a:ln w="28575">
            <a:solidFill>
              <a:schemeClr val="tx1"/>
            </a:solidFill>
            <a:round/>
            <a:headEnd/>
            <a:tailEnd/>
          </a:ln>
        </p:spPr>
        <p:txBody>
          <a:bodyPr/>
          <a:lstStyle/>
          <a:p>
            <a:endParaRPr lang="en-AU"/>
          </a:p>
        </p:txBody>
      </p:sp>
      <p:grpSp>
        <p:nvGrpSpPr>
          <p:cNvPr id="2" name="Group 14"/>
          <p:cNvGrpSpPr>
            <a:grpSpLocks/>
          </p:cNvGrpSpPr>
          <p:nvPr/>
        </p:nvGrpSpPr>
        <p:grpSpPr bwMode="auto">
          <a:xfrm>
            <a:off x="3505200" y="3124200"/>
            <a:ext cx="1066800" cy="457200"/>
            <a:chOff x="864" y="2064"/>
            <a:chExt cx="624" cy="247"/>
          </a:xfrm>
        </p:grpSpPr>
        <p:sp>
          <p:nvSpPr>
            <p:cNvPr id="20515" name="Text Box 15"/>
            <p:cNvSpPr txBox="1">
              <a:spLocks noChangeArrowheads="1"/>
            </p:cNvSpPr>
            <p:nvPr/>
          </p:nvSpPr>
          <p:spPr bwMode="auto">
            <a:xfrm>
              <a:off x="1104" y="2064"/>
              <a:ext cx="384" cy="247"/>
            </a:xfrm>
            <a:prstGeom prst="rect">
              <a:avLst/>
            </a:prstGeom>
            <a:noFill/>
            <a:ln w="9525">
              <a:noFill/>
              <a:miter lim="800000"/>
              <a:headEnd/>
              <a:tailEnd/>
            </a:ln>
          </p:spPr>
          <p:txBody>
            <a:bodyPr>
              <a:spAutoFit/>
            </a:bodyPr>
            <a:lstStyle/>
            <a:p>
              <a:pPr>
                <a:spcBef>
                  <a:spcPct val="50000"/>
                </a:spcBef>
              </a:pPr>
              <a:r>
                <a:rPr lang="en-GB"/>
                <a:t>u</a:t>
              </a:r>
              <a:r>
                <a:rPr lang="en-GB" baseline="-25000"/>
                <a:t>2</a:t>
              </a:r>
              <a:endParaRPr lang="en-GB"/>
            </a:p>
          </p:txBody>
        </p:sp>
        <p:sp>
          <p:nvSpPr>
            <p:cNvPr id="20516" name="Line 16"/>
            <p:cNvSpPr>
              <a:spLocks noChangeShapeType="1"/>
            </p:cNvSpPr>
            <p:nvPr/>
          </p:nvSpPr>
          <p:spPr bwMode="auto">
            <a:xfrm>
              <a:off x="864" y="2208"/>
              <a:ext cx="240" cy="0"/>
            </a:xfrm>
            <a:prstGeom prst="line">
              <a:avLst/>
            </a:prstGeom>
            <a:noFill/>
            <a:ln w="57150">
              <a:solidFill>
                <a:srgbClr val="FF0066"/>
              </a:solidFill>
              <a:round/>
              <a:headEnd/>
              <a:tailEnd type="triangle" w="med" len="med"/>
            </a:ln>
          </p:spPr>
          <p:txBody>
            <a:bodyPr/>
            <a:lstStyle/>
            <a:p>
              <a:endParaRPr lang="en-AU"/>
            </a:p>
          </p:txBody>
        </p:sp>
      </p:grpSp>
      <p:grpSp>
        <p:nvGrpSpPr>
          <p:cNvPr id="3" name="Group 20"/>
          <p:cNvGrpSpPr>
            <a:grpSpLocks/>
          </p:cNvGrpSpPr>
          <p:nvPr/>
        </p:nvGrpSpPr>
        <p:grpSpPr bwMode="auto">
          <a:xfrm>
            <a:off x="1905000" y="2819400"/>
            <a:ext cx="838200" cy="457200"/>
            <a:chOff x="864" y="2064"/>
            <a:chExt cx="624" cy="288"/>
          </a:xfrm>
        </p:grpSpPr>
        <p:sp>
          <p:nvSpPr>
            <p:cNvPr id="20513" name="Text Box 21"/>
            <p:cNvSpPr txBox="1">
              <a:spLocks noChangeArrowheads="1"/>
            </p:cNvSpPr>
            <p:nvPr/>
          </p:nvSpPr>
          <p:spPr bwMode="auto">
            <a:xfrm>
              <a:off x="1104" y="2064"/>
              <a:ext cx="384" cy="288"/>
            </a:xfrm>
            <a:prstGeom prst="rect">
              <a:avLst/>
            </a:prstGeom>
            <a:noFill/>
            <a:ln w="9525">
              <a:noFill/>
              <a:miter lim="800000"/>
              <a:headEnd/>
              <a:tailEnd/>
            </a:ln>
          </p:spPr>
          <p:txBody>
            <a:bodyPr>
              <a:spAutoFit/>
            </a:bodyPr>
            <a:lstStyle/>
            <a:p>
              <a:pPr algn="r">
                <a:spcBef>
                  <a:spcPct val="50000"/>
                </a:spcBef>
              </a:pPr>
              <a:r>
                <a:rPr lang="en-GB"/>
                <a:t>u</a:t>
              </a:r>
              <a:r>
                <a:rPr lang="en-GB" baseline="-25000"/>
                <a:t>1</a:t>
              </a:r>
              <a:endParaRPr lang="en-GB"/>
            </a:p>
          </p:txBody>
        </p:sp>
        <p:sp>
          <p:nvSpPr>
            <p:cNvPr id="20514" name="Line 22"/>
            <p:cNvSpPr>
              <a:spLocks noChangeShapeType="1"/>
            </p:cNvSpPr>
            <p:nvPr/>
          </p:nvSpPr>
          <p:spPr bwMode="auto">
            <a:xfrm>
              <a:off x="864" y="2208"/>
              <a:ext cx="240" cy="0"/>
            </a:xfrm>
            <a:prstGeom prst="line">
              <a:avLst/>
            </a:prstGeom>
            <a:noFill/>
            <a:ln w="57150">
              <a:solidFill>
                <a:srgbClr val="FF0066"/>
              </a:solidFill>
              <a:round/>
              <a:headEnd/>
              <a:tailEnd type="triangle" w="med" len="med"/>
            </a:ln>
          </p:spPr>
          <p:txBody>
            <a:bodyPr/>
            <a:lstStyle/>
            <a:p>
              <a:endParaRPr lang="en-AU"/>
            </a:p>
          </p:txBody>
        </p:sp>
      </p:grpSp>
      <p:sp>
        <p:nvSpPr>
          <p:cNvPr id="6167" name="Text Box 23"/>
          <p:cNvSpPr txBox="1">
            <a:spLocks noChangeArrowheads="1"/>
          </p:cNvSpPr>
          <p:nvPr/>
        </p:nvSpPr>
        <p:spPr bwMode="auto">
          <a:xfrm>
            <a:off x="1219200" y="2133600"/>
            <a:ext cx="1676400" cy="457200"/>
          </a:xfrm>
          <a:prstGeom prst="rect">
            <a:avLst/>
          </a:prstGeom>
          <a:noFill/>
          <a:ln w="9525">
            <a:noFill/>
            <a:miter lim="800000"/>
            <a:headEnd/>
            <a:tailEnd/>
          </a:ln>
        </p:spPr>
        <p:txBody>
          <a:bodyPr>
            <a:spAutoFit/>
          </a:bodyPr>
          <a:lstStyle/>
          <a:p>
            <a:pPr algn="ctr">
              <a:spcBef>
                <a:spcPct val="50000"/>
              </a:spcBef>
            </a:pPr>
            <a:r>
              <a:rPr lang="en-GB" b="1">
                <a:solidFill>
                  <a:schemeClr val="accent2"/>
                </a:solidFill>
              </a:rPr>
              <a:t>BEFORE</a:t>
            </a:r>
          </a:p>
        </p:txBody>
      </p:sp>
      <p:sp>
        <p:nvSpPr>
          <p:cNvPr id="6152" name="Oval 8"/>
          <p:cNvSpPr>
            <a:spLocks noChangeArrowheads="1"/>
          </p:cNvSpPr>
          <p:nvPr/>
        </p:nvSpPr>
        <p:spPr bwMode="auto">
          <a:xfrm>
            <a:off x="2667000" y="2971800"/>
            <a:ext cx="838200" cy="762000"/>
          </a:xfrm>
          <a:prstGeom prst="ellipse">
            <a:avLst/>
          </a:prstGeom>
          <a:solidFill>
            <a:schemeClr val="accent1"/>
          </a:solidFill>
          <a:ln w="9525">
            <a:solidFill>
              <a:schemeClr val="tx1"/>
            </a:solidFill>
            <a:round/>
            <a:headEnd/>
            <a:tailEnd/>
          </a:ln>
        </p:spPr>
        <p:txBody>
          <a:bodyPr wrap="none" anchor="ctr"/>
          <a:lstStyle/>
          <a:p>
            <a:pPr algn="ctr"/>
            <a:r>
              <a:rPr lang="en-GB"/>
              <a:t>m</a:t>
            </a:r>
            <a:r>
              <a:rPr lang="en-GB" baseline="-25000"/>
              <a:t>2</a:t>
            </a:r>
            <a:endParaRPr lang="en-GB"/>
          </a:p>
        </p:txBody>
      </p:sp>
      <p:sp>
        <p:nvSpPr>
          <p:cNvPr id="6168" name="Text Box 24"/>
          <p:cNvSpPr txBox="1">
            <a:spLocks noChangeArrowheads="1"/>
          </p:cNvSpPr>
          <p:nvPr/>
        </p:nvSpPr>
        <p:spPr bwMode="auto">
          <a:xfrm>
            <a:off x="5638800" y="2209800"/>
            <a:ext cx="1676400" cy="457200"/>
          </a:xfrm>
          <a:prstGeom prst="rect">
            <a:avLst/>
          </a:prstGeom>
          <a:noFill/>
          <a:ln w="9525">
            <a:noFill/>
            <a:miter lim="800000"/>
            <a:headEnd/>
            <a:tailEnd/>
          </a:ln>
        </p:spPr>
        <p:txBody>
          <a:bodyPr>
            <a:spAutoFit/>
          </a:bodyPr>
          <a:lstStyle/>
          <a:p>
            <a:pPr algn="ctr">
              <a:spcBef>
                <a:spcPct val="50000"/>
              </a:spcBef>
            </a:pPr>
            <a:r>
              <a:rPr lang="en-GB" b="1">
                <a:solidFill>
                  <a:schemeClr val="accent2"/>
                </a:solidFill>
              </a:rPr>
              <a:t>AFTER</a:t>
            </a:r>
          </a:p>
        </p:txBody>
      </p:sp>
      <p:grpSp>
        <p:nvGrpSpPr>
          <p:cNvPr id="4" name="Group 28"/>
          <p:cNvGrpSpPr>
            <a:grpSpLocks/>
          </p:cNvGrpSpPr>
          <p:nvPr/>
        </p:nvGrpSpPr>
        <p:grpSpPr bwMode="auto">
          <a:xfrm>
            <a:off x="5067300" y="2895600"/>
            <a:ext cx="3352800" cy="762000"/>
            <a:chOff x="3216" y="1872"/>
            <a:chExt cx="2112" cy="480"/>
          </a:xfrm>
        </p:grpSpPr>
        <p:sp>
          <p:nvSpPr>
            <p:cNvPr id="20502" name="Oval 9"/>
            <p:cNvSpPr>
              <a:spLocks noChangeArrowheads="1"/>
            </p:cNvSpPr>
            <p:nvPr/>
          </p:nvSpPr>
          <p:spPr bwMode="auto">
            <a:xfrm>
              <a:off x="3216" y="2016"/>
              <a:ext cx="432" cy="336"/>
            </a:xfrm>
            <a:prstGeom prst="ellipse">
              <a:avLst/>
            </a:prstGeom>
            <a:solidFill>
              <a:schemeClr val="accent1"/>
            </a:solidFill>
            <a:ln w="9525">
              <a:solidFill>
                <a:schemeClr val="tx1"/>
              </a:solidFill>
              <a:round/>
              <a:headEnd/>
              <a:tailEnd/>
            </a:ln>
          </p:spPr>
          <p:txBody>
            <a:bodyPr wrap="none" anchor="ctr"/>
            <a:lstStyle/>
            <a:p>
              <a:pPr algn="ctr"/>
              <a:r>
                <a:rPr lang="en-GB"/>
                <a:t>m</a:t>
              </a:r>
              <a:r>
                <a:rPr lang="en-GB" baseline="-25000"/>
                <a:t>1</a:t>
              </a:r>
              <a:endParaRPr lang="en-GB"/>
            </a:p>
          </p:txBody>
        </p:sp>
        <p:grpSp>
          <p:nvGrpSpPr>
            <p:cNvPr id="20503" name="Group 17"/>
            <p:cNvGrpSpPr>
              <a:grpSpLocks/>
            </p:cNvGrpSpPr>
            <p:nvPr/>
          </p:nvGrpSpPr>
          <p:grpSpPr bwMode="auto">
            <a:xfrm>
              <a:off x="3600" y="1968"/>
              <a:ext cx="624" cy="288"/>
              <a:chOff x="864" y="2064"/>
              <a:chExt cx="624" cy="288"/>
            </a:xfrm>
          </p:grpSpPr>
          <p:sp>
            <p:nvSpPr>
              <p:cNvPr id="20511" name="Text Box 18"/>
              <p:cNvSpPr txBox="1">
                <a:spLocks noChangeArrowheads="1"/>
              </p:cNvSpPr>
              <p:nvPr/>
            </p:nvSpPr>
            <p:spPr bwMode="auto">
              <a:xfrm>
                <a:off x="1104" y="2064"/>
                <a:ext cx="384" cy="288"/>
              </a:xfrm>
              <a:prstGeom prst="rect">
                <a:avLst/>
              </a:prstGeom>
              <a:noFill/>
              <a:ln w="9525">
                <a:noFill/>
                <a:miter lim="800000"/>
                <a:headEnd/>
                <a:tailEnd/>
              </a:ln>
            </p:spPr>
            <p:txBody>
              <a:bodyPr>
                <a:spAutoFit/>
              </a:bodyPr>
              <a:lstStyle/>
              <a:p>
                <a:pPr>
                  <a:spcBef>
                    <a:spcPct val="50000"/>
                  </a:spcBef>
                </a:pPr>
                <a:r>
                  <a:rPr lang="en-GB"/>
                  <a:t>v</a:t>
                </a:r>
                <a:r>
                  <a:rPr lang="en-GB" baseline="-25000"/>
                  <a:t>1</a:t>
                </a:r>
                <a:endParaRPr lang="en-GB"/>
              </a:p>
            </p:txBody>
          </p:sp>
          <p:sp>
            <p:nvSpPr>
              <p:cNvPr id="20512" name="Line 19"/>
              <p:cNvSpPr>
                <a:spLocks noChangeShapeType="1"/>
              </p:cNvSpPr>
              <p:nvPr/>
            </p:nvSpPr>
            <p:spPr bwMode="auto">
              <a:xfrm>
                <a:off x="864" y="2208"/>
                <a:ext cx="240" cy="0"/>
              </a:xfrm>
              <a:prstGeom prst="line">
                <a:avLst/>
              </a:prstGeom>
              <a:noFill/>
              <a:ln w="57150">
                <a:solidFill>
                  <a:srgbClr val="FF0066"/>
                </a:solidFill>
                <a:round/>
                <a:headEnd/>
                <a:tailEnd type="triangle" w="med" len="med"/>
              </a:ln>
            </p:spPr>
            <p:txBody>
              <a:bodyPr/>
              <a:lstStyle/>
              <a:p>
                <a:endParaRPr lang="en-AU"/>
              </a:p>
            </p:txBody>
          </p:sp>
        </p:grpSp>
        <p:grpSp>
          <p:nvGrpSpPr>
            <p:cNvPr id="20505" name="Group 25"/>
            <p:cNvGrpSpPr>
              <a:grpSpLocks/>
            </p:cNvGrpSpPr>
            <p:nvPr/>
          </p:nvGrpSpPr>
          <p:grpSpPr bwMode="auto">
            <a:xfrm>
              <a:off x="4176" y="1872"/>
              <a:ext cx="1152" cy="480"/>
              <a:chOff x="2640" y="2832"/>
              <a:chExt cx="1152" cy="480"/>
            </a:xfrm>
          </p:grpSpPr>
          <p:sp>
            <p:nvSpPr>
              <p:cNvPr id="20507" name="Oval 10"/>
              <p:cNvSpPr>
                <a:spLocks noChangeArrowheads="1"/>
              </p:cNvSpPr>
              <p:nvPr/>
            </p:nvSpPr>
            <p:spPr bwMode="auto">
              <a:xfrm>
                <a:off x="2640" y="2832"/>
                <a:ext cx="528" cy="480"/>
              </a:xfrm>
              <a:prstGeom prst="ellipse">
                <a:avLst/>
              </a:prstGeom>
              <a:solidFill>
                <a:schemeClr val="accent1"/>
              </a:solidFill>
              <a:ln w="9525">
                <a:solidFill>
                  <a:schemeClr val="tx1"/>
                </a:solidFill>
                <a:round/>
                <a:headEnd/>
                <a:tailEnd/>
              </a:ln>
            </p:spPr>
            <p:txBody>
              <a:bodyPr wrap="none" anchor="ctr"/>
              <a:lstStyle/>
              <a:p>
                <a:pPr algn="ctr"/>
                <a:r>
                  <a:rPr lang="en-GB"/>
                  <a:t>m</a:t>
                </a:r>
                <a:r>
                  <a:rPr lang="en-GB" baseline="-25000"/>
                  <a:t>2</a:t>
                </a:r>
                <a:endParaRPr lang="en-GB"/>
              </a:p>
            </p:txBody>
          </p:sp>
          <p:grpSp>
            <p:nvGrpSpPr>
              <p:cNvPr id="20508" name="Group 13"/>
              <p:cNvGrpSpPr>
                <a:grpSpLocks/>
              </p:cNvGrpSpPr>
              <p:nvPr/>
            </p:nvGrpSpPr>
            <p:grpSpPr bwMode="auto">
              <a:xfrm>
                <a:off x="3168" y="2832"/>
                <a:ext cx="624" cy="288"/>
                <a:chOff x="864" y="2064"/>
                <a:chExt cx="624" cy="247"/>
              </a:xfrm>
            </p:grpSpPr>
            <p:sp>
              <p:nvSpPr>
                <p:cNvPr id="20509" name="Text Box 12"/>
                <p:cNvSpPr txBox="1">
                  <a:spLocks noChangeArrowheads="1"/>
                </p:cNvSpPr>
                <p:nvPr/>
              </p:nvSpPr>
              <p:spPr bwMode="auto">
                <a:xfrm>
                  <a:off x="1104" y="2064"/>
                  <a:ext cx="384" cy="247"/>
                </a:xfrm>
                <a:prstGeom prst="rect">
                  <a:avLst/>
                </a:prstGeom>
                <a:noFill/>
                <a:ln w="9525">
                  <a:noFill/>
                  <a:miter lim="800000"/>
                  <a:headEnd/>
                  <a:tailEnd/>
                </a:ln>
              </p:spPr>
              <p:txBody>
                <a:bodyPr>
                  <a:spAutoFit/>
                </a:bodyPr>
                <a:lstStyle/>
                <a:p>
                  <a:pPr>
                    <a:spcBef>
                      <a:spcPct val="50000"/>
                    </a:spcBef>
                  </a:pPr>
                  <a:r>
                    <a:rPr lang="en-GB"/>
                    <a:t>v</a:t>
                  </a:r>
                  <a:r>
                    <a:rPr lang="en-GB" baseline="-25000"/>
                    <a:t>2</a:t>
                  </a:r>
                  <a:endParaRPr lang="en-GB"/>
                </a:p>
              </p:txBody>
            </p:sp>
            <p:sp>
              <p:nvSpPr>
                <p:cNvPr id="20510" name="Line 11"/>
                <p:cNvSpPr>
                  <a:spLocks noChangeShapeType="1"/>
                </p:cNvSpPr>
                <p:nvPr/>
              </p:nvSpPr>
              <p:spPr bwMode="auto">
                <a:xfrm>
                  <a:off x="864" y="2208"/>
                  <a:ext cx="240" cy="0"/>
                </a:xfrm>
                <a:prstGeom prst="line">
                  <a:avLst/>
                </a:prstGeom>
                <a:noFill/>
                <a:ln w="57150">
                  <a:solidFill>
                    <a:srgbClr val="FF0066"/>
                  </a:solidFill>
                  <a:round/>
                  <a:headEnd/>
                  <a:tailEnd type="triangle" w="med" len="med"/>
                </a:ln>
              </p:spPr>
              <p:txBody>
                <a:bodyPr/>
                <a:lstStyle/>
                <a:p>
                  <a:endParaRPr lang="en-AU"/>
                </a:p>
              </p:txBody>
            </p:sp>
          </p:grpSp>
        </p:grpSp>
      </p:grpSp>
      <p:sp>
        <p:nvSpPr>
          <p:cNvPr id="6173" name="Text Box 29"/>
          <p:cNvSpPr txBox="1">
            <a:spLocks noChangeArrowheads="1"/>
          </p:cNvSpPr>
          <p:nvPr/>
        </p:nvSpPr>
        <p:spPr bwMode="auto">
          <a:xfrm>
            <a:off x="304800" y="4191000"/>
            <a:ext cx="4419600" cy="701675"/>
          </a:xfrm>
          <a:prstGeom prst="rect">
            <a:avLst/>
          </a:prstGeom>
          <a:solidFill>
            <a:srgbClr val="FFFFCC"/>
          </a:solidFill>
          <a:ln w="9525">
            <a:noFill/>
            <a:miter lim="800000"/>
            <a:headEnd/>
            <a:tailEnd/>
          </a:ln>
        </p:spPr>
        <p:txBody>
          <a:bodyPr>
            <a:spAutoFit/>
          </a:bodyPr>
          <a:lstStyle/>
          <a:p>
            <a:pPr>
              <a:spcBef>
                <a:spcPct val="50000"/>
              </a:spcBef>
            </a:pPr>
            <a:r>
              <a:rPr lang="en-GB" sz="4000" b="1">
                <a:solidFill>
                  <a:srgbClr val="FF0066"/>
                </a:solidFill>
              </a:rPr>
              <a:t>m</a:t>
            </a:r>
            <a:r>
              <a:rPr lang="en-GB" sz="4000" b="1" baseline="-25000">
                <a:solidFill>
                  <a:srgbClr val="FF0066"/>
                </a:solidFill>
              </a:rPr>
              <a:t>1</a:t>
            </a:r>
            <a:r>
              <a:rPr lang="en-GB" sz="4000" b="1">
                <a:solidFill>
                  <a:srgbClr val="FF0066"/>
                </a:solidFill>
              </a:rPr>
              <a:t>u</a:t>
            </a:r>
            <a:r>
              <a:rPr lang="en-GB" sz="4000" b="1" baseline="-25000">
                <a:solidFill>
                  <a:srgbClr val="FF0066"/>
                </a:solidFill>
              </a:rPr>
              <a:t>1  </a:t>
            </a:r>
            <a:r>
              <a:rPr lang="en-GB" sz="4000" b="1">
                <a:solidFill>
                  <a:srgbClr val="FF0000"/>
                </a:solidFill>
              </a:rPr>
              <a:t>+</a:t>
            </a:r>
            <a:r>
              <a:rPr lang="en-GB" sz="4000" b="1">
                <a:solidFill>
                  <a:srgbClr val="FF0066"/>
                </a:solidFill>
              </a:rPr>
              <a:t>  m</a:t>
            </a:r>
            <a:r>
              <a:rPr lang="en-GB" sz="4000" b="1" baseline="-25000">
                <a:solidFill>
                  <a:srgbClr val="FF0066"/>
                </a:solidFill>
              </a:rPr>
              <a:t>2</a:t>
            </a:r>
            <a:r>
              <a:rPr lang="en-GB" sz="4000" b="1">
                <a:solidFill>
                  <a:srgbClr val="FF0066"/>
                </a:solidFill>
              </a:rPr>
              <a:t>u</a:t>
            </a:r>
            <a:r>
              <a:rPr lang="en-GB" sz="4000" b="1" baseline="-25000">
                <a:solidFill>
                  <a:srgbClr val="FF0066"/>
                </a:solidFill>
              </a:rPr>
              <a:t>2</a:t>
            </a:r>
            <a:r>
              <a:rPr lang="en-GB" sz="4000" b="1" baseline="-25000">
                <a:solidFill>
                  <a:schemeClr val="accent2"/>
                </a:solidFill>
              </a:rPr>
              <a:t>    </a:t>
            </a:r>
            <a:r>
              <a:rPr lang="en-GB" sz="4000" b="1">
                <a:solidFill>
                  <a:srgbClr val="FF0000"/>
                </a:solidFill>
              </a:rPr>
              <a:t>=</a:t>
            </a:r>
          </a:p>
        </p:txBody>
      </p:sp>
      <p:sp>
        <p:nvSpPr>
          <p:cNvPr id="6174" name="Text Box 30"/>
          <p:cNvSpPr txBox="1">
            <a:spLocks noChangeArrowheads="1"/>
          </p:cNvSpPr>
          <p:nvPr/>
        </p:nvSpPr>
        <p:spPr bwMode="auto">
          <a:xfrm>
            <a:off x="4648200" y="4191000"/>
            <a:ext cx="3505200" cy="701675"/>
          </a:xfrm>
          <a:prstGeom prst="rect">
            <a:avLst/>
          </a:prstGeom>
          <a:solidFill>
            <a:srgbClr val="FFFFCC"/>
          </a:solidFill>
          <a:ln w="9525">
            <a:noFill/>
            <a:miter lim="800000"/>
            <a:headEnd/>
            <a:tailEnd/>
          </a:ln>
        </p:spPr>
        <p:txBody>
          <a:bodyPr>
            <a:spAutoFit/>
          </a:bodyPr>
          <a:lstStyle/>
          <a:p>
            <a:pPr>
              <a:spcBef>
                <a:spcPct val="50000"/>
              </a:spcBef>
            </a:pPr>
            <a:r>
              <a:rPr lang="en-GB" sz="4000" b="1">
                <a:solidFill>
                  <a:schemeClr val="accent2"/>
                </a:solidFill>
              </a:rPr>
              <a:t>m</a:t>
            </a:r>
            <a:r>
              <a:rPr lang="en-GB" sz="4000" b="1" baseline="-25000">
                <a:solidFill>
                  <a:schemeClr val="accent2"/>
                </a:solidFill>
              </a:rPr>
              <a:t>1</a:t>
            </a:r>
            <a:r>
              <a:rPr lang="en-GB" sz="4000" b="1">
                <a:solidFill>
                  <a:schemeClr val="accent2"/>
                </a:solidFill>
              </a:rPr>
              <a:t>v</a:t>
            </a:r>
            <a:r>
              <a:rPr lang="en-GB" sz="4000" b="1" baseline="-25000">
                <a:solidFill>
                  <a:schemeClr val="accent2"/>
                </a:solidFill>
              </a:rPr>
              <a:t>1</a:t>
            </a:r>
            <a:r>
              <a:rPr lang="en-GB" sz="4000" b="1" baseline="-25000">
                <a:solidFill>
                  <a:srgbClr val="FF0066"/>
                </a:solidFill>
              </a:rPr>
              <a:t>  </a:t>
            </a:r>
            <a:r>
              <a:rPr lang="en-GB" sz="4000" b="1">
                <a:solidFill>
                  <a:srgbClr val="FF0000"/>
                </a:solidFill>
              </a:rPr>
              <a:t>+</a:t>
            </a:r>
            <a:r>
              <a:rPr lang="en-GB" sz="4000" b="1">
                <a:solidFill>
                  <a:srgbClr val="FF0066"/>
                </a:solidFill>
              </a:rPr>
              <a:t> </a:t>
            </a:r>
            <a:r>
              <a:rPr lang="en-GB" sz="4000" b="1">
                <a:solidFill>
                  <a:schemeClr val="accent2"/>
                </a:solidFill>
              </a:rPr>
              <a:t> m</a:t>
            </a:r>
            <a:r>
              <a:rPr lang="en-GB" sz="4000" b="1" baseline="-25000">
                <a:solidFill>
                  <a:schemeClr val="accent2"/>
                </a:solidFill>
              </a:rPr>
              <a:t>2</a:t>
            </a:r>
            <a:r>
              <a:rPr lang="en-GB" sz="4000" b="1">
                <a:solidFill>
                  <a:schemeClr val="accent2"/>
                </a:solidFill>
              </a:rPr>
              <a:t>v</a:t>
            </a:r>
            <a:r>
              <a:rPr lang="en-GB" sz="4000" b="1" baseline="-25000">
                <a:solidFill>
                  <a:schemeClr val="accent2"/>
                </a:solidFill>
              </a:rPr>
              <a:t>2</a:t>
            </a:r>
            <a:endParaRPr lang="en-GB" sz="4000" b="1">
              <a:solidFill>
                <a:schemeClr val="accent2"/>
              </a:solidFill>
            </a:endParaRPr>
          </a:p>
        </p:txBody>
      </p:sp>
      <p:sp>
        <p:nvSpPr>
          <p:cNvPr id="6175" name="Text Box 31"/>
          <p:cNvSpPr txBox="1">
            <a:spLocks noChangeArrowheads="1"/>
          </p:cNvSpPr>
          <p:nvPr/>
        </p:nvSpPr>
        <p:spPr bwMode="auto">
          <a:xfrm>
            <a:off x="0" y="5105400"/>
            <a:ext cx="9144000" cy="457200"/>
          </a:xfrm>
          <a:prstGeom prst="rect">
            <a:avLst/>
          </a:prstGeom>
          <a:solidFill>
            <a:srgbClr val="FFFFCC"/>
          </a:solidFill>
          <a:ln w="9525">
            <a:noFill/>
            <a:miter lim="800000"/>
            <a:headEnd/>
            <a:tailEnd/>
          </a:ln>
        </p:spPr>
        <p:txBody>
          <a:bodyPr>
            <a:spAutoFit/>
          </a:bodyPr>
          <a:lstStyle/>
          <a:p>
            <a:pPr algn="ctr">
              <a:spcBef>
                <a:spcPct val="50000"/>
              </a:spcBef>
            </a:pPr>
            <a:r>
              <a:rPr lang="en-GB" b="1">
                <a:solidFill>
                  <a:srgbClr val="CC3300"/>
                </a:solidFill>
              </a:rPr>
              <a:t>REMEMBER THAT MOMENTUM IS A VECTOR QUANTITY</a:t>
            </a:r>
          </a:p>
        </p:txBody>
      </p:sp>
      <p:sp>
        <p:nvSpPr>
          <p:cNvPr id="6176" name="Text Box 32"/>
          <p:cNvSpPr txBox="1">
            <a:spLocks noChangeArrowheads="1"/>
          </p:cNvSpPr>
          <p:nvPr/>
        </p:nvSpPr>
        <p:spPr bwMode="auto">
          <a:xfrm>
            <a:off x="5715000" y="5105400"/>
            <a:ext cx="3200400" cy="457200"/>
          </a:xfrm>
          <a:prstGeom prst="rect">
            <a:avLst/>
          </a:prstGeom>
          <a:solidFill>
            <a:srgbClr val="FFFFCC"/>
          </a:solidFill>
          <a:ln w="9525">
            <a:noFill/>
            <a:miter lim="800000"/>
            <a:headEnd/>
            <a:tailEnd/>
          </a:ln>
        </p:spPr>
        <p:txBody>
          <a:bodyPr>
            <a:spAutoFit/>
          </a:bodyPr>
          <a:lstStyle/>
          <a:p>
            <a:pPr>
              <a:spcBef>
                <a:spcPct val="50000"/>
              </a:spcBef>
            </a:pPr>
            <a:r>
              <a:rPr lang="en-GB" b="1">
                <a:solidFill>
                  <a:srgbClr val="FF0000"/>
                </a:solidFill>
              </a:rPr>
              <a:t>VECTOR QUANTITY</a:t>
            </a: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46"/>
                                        </p:tgtEl>
                                        <p:attrNameLst>
                                          <p:attrName>style.visibility</p:attrName>
                                        </p:attrNameLst>
                                      </p:cBhvr>
                                      <p:to>
                                        <p:strVal val="visible"/>
                                      </p:to>
                                    </p:set>
                                  </p:childTnLst>
                                  <p:subTnLst>
                                    <p:audio>
                                      <p:cMediaNode>
                                        <p:cTn display="0" masterRel="sameClick">
                                          <p:stCondLst>
                                            <p:cond evt="begin" delay="0">
                                              <p:tn val="5"/>
                                            </p:cond>
                                          </p:stCondLst>
                                          <p:endCondLst>
                                            <p:cond evt="onStopAudio" delay="0">
                                              <p:tgtEl>
                                                <p:sldTgt/>
                                              </p:tgtEl>
                                            </p:cond>
                                          </p:endCondLst>
                                        </p:cTn>
                                        <p:tgtEl>
                                          <p:sndTgt r:embed="rId2" name="chimes.wav"/>
                                        </p:tgtEl>
                                      </p:cMediaNode>
                                    </p:audio>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1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167"/>
                                        </p:tgtEl>
                                        <p:attrNameLst>
                                          <p:attrName>style.visibility</p:attrName>
                                        </p:attrNameLst>
                                      </p:cBhvr>
                                      <p:to>
                                        <p:strVal val="visible"/>
                                      </p:to>
                                    </p:set>
                                  </p:childTnLst>
                                </p:cTn>
                              </p:par>
                            </p:childTnLst>
                          </p:cTn>
                        </p:par>
                        <p:par>
                          <p:cTn id="15" fill="hold">
                            <p:stCondLst>
                              <p:cond delay="500"/>
                            </p:stCondLst>
                            <p:childTnLst>
                              <p:par>
                                <p:cTn id="16" presetID="1" presetClass="entr" presetSubtype="0" fill="hold" grpId="0" nodeType="afterEffect">
                                  <p:stCondLst>
                                    <p:cond delay="0"/>
                                  </p:stCondLst>
                                  <p:childTnLst>
                                    <p:set>
                                      <p:cBhvr>
                                        <p:cTn id="17" dur="1" fill="hold">
                                          <p:stCondLst>
                                            <p:cond delay="499"/>
                                          </p:stCondLst>
                                        </p:cTn>
                                        <p:tgtEl>
                                          <p:spTgt spid="6150"/>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7" presetClass="entr" presetSubtype="8" fill="hold" grpId="0" nodeType="clickEffect">
                                  <p:stCondLst>
                                    <p:cond delay="0"/>
                                  </p:stCondLst>
                                  <p:childTnLst>
                                    <p:set>
                                      <p:cBhvr>
                                        <p:cTn id="21" dur="1" fill="hold">
                                          <p:stCondLst>
                                            <p:cond delay="0"/>
                                          </p:stCondLst>
                                        </p:cTn>
                                        <p:tgtEl>
                                          <p:spTgt spid="6152"/>
                                        </p:tgtEl>
                                        <p:attrNameLst>
                                          <p:attrName>style.visibility</p:attrName>
                                        </p:attrNameLst>
                                      </p:cBhvr>
                                      <p:to>
                                        <p:strVal val="visible"/>
                                      </p:to>
                                    </p:set>
                                    <p:anim calcmode="lin" valueType="num">
                                      <p:cBhvr additive="base">
                                        <p:cTn id="22" dur="5000" fill="hold"/>
                                        <p:tgtEl>
                                          <p:spTgt spid="6152"/>
                                        </p:tgtEl>
                                        <p:attrNameLst>
                                          <p:attrName>ppt_x</p:attrName>
                                        </p:attrNameLst>
                                      </p:cBhvr>
                                      <p:tavLst>
                                        <p:tav tm="0">
                                          <p:val>
                                            <p:strVal val="0-#ppt_w/2"/>
                                          </p:val>
                                        </p:tav>
                                        <p:tav tm="100000">
                                          <p:val>
                                            <p:strVal val="#ppt_x"/>
                                          </p:val>
                                        </p:tav>
                                      </p:tavLst>
                                    </p:anim>
                                    <p:anim calcmode="lin" valueType="num">
                                      <p:cBhvr additive="base">
                                        <p:cTn id="23" dur="5000" fill="hold"/>
                                        <p:tgtEl>
                                          <p:spTgt spid="6152"/>
                                        </p:tgtEl>
                                        <p:attrNameLst>
                                          <p:attrName>ppt_y</p:attrName>
                                        </p:attrNameLst>
                                      </p:cBhvr>
                                      <p:tavLst>
                                        <p:tav tm="0">
                                          <p:val>
                                            <p:strVal val="#ppt_y"/>
                                          </p:val>
                                        </p:tav>
                                        <p:tav tm="100000">
                                          <p:val>
                                            <p:strVal val="#ppt_y"/>
                                          </p:val>
                                        </p:tav>
                                      </p:tavLst>
                                    </p:anim>
                                  </p:childTnLst>
                                </p:cTn>
                              </p:par>
                            </p:childTnLst>
                          </p:cTn>
                        </p:par>
                        <p:par>
                          <p:cTn id="24" fill="hold">
                            <p:stCondLst>
                              <p:cond delay="5000"/>
                            </p:stCondLst>
                            <p:childTnLst>
                              <p:par>
                                <p:cTn id="25" presetID="1" presetClass="entr" presetSubtype="0" fill="hold" nodeType="afterEffect">
                                  <p:stCondLst>
                                    <p:cond delay="1000"/>
                                  </p:stCondLst>
                                  <p:childTnLst>
                                    <p:set>
                                      <p:cBhvr>
                                        <p:cTn id="26" dur="1" fill="hold">
                                          <p:stCondLst>
                                            <p:cond delay="499"/>
                                          </p:stCondLst>
                                        </p:cTn>
                                        <p:tgtEl>
                                          <p:spTgt spid="2"/>
                                        </p:tgtEl>
                                        <p:attrNameLst>
                                          <p:attrName>style.visibility</p:attrName>
                                        </p:attrNameLst>
                                      </p:cBhvr>
                                      <p:to>
                                        <p:strVal val="visible"/>
                                      </p:to>
                                    </p:set>
                                  </p:childTnLst>
                                </p:cTn>
                              </p:par>
                            </p:childTnLst>
                          </p:cTn>
                        </p:par>
                        <p:par>
                          <p:cTn id="27" fill="hold">
                            <p:stCondLst>
                              <p:cond delay="6500"/>
                            </p:stCondLst>
                            <p:childTnLst>
                              <p:par>
                                <p:cTn id="28" presetID="2" presetClass="entr" presetSubtype="8" fill="hold" grpId="0" nodeType="afterEffect">
                                  <p:stCondLst>
                                    <p:cond delay="1000"/>
                                  </p:stCondLst>
                                  <p:childTnLst>
                                    <p:set>
                                      <p:cBhvr>
                                        <p:cTn id="29" dur="1" fill="hold">
                                          <p:stCondLst>
                                            <p:cond delay="0"/>
                                          </p:stCondLst>
                                        </p:cTn>
                                        <p:tgtEl>
                                          <p:spTgt spid="6149"/>
                                        </p:tgtEl>
                                        <p:attrNameLst>
                                          <p:attrName>style.visibility</p:attrName>
                                        </p:attrNameLst>
                                      </p:cBhvr>
                                      <p:to>
                                        <p:strVal val="visible"/>
                                      </p:to>
                                    </p:set>
                                    <p:anim calcmode="lin" valueType="num">
                                      <p:cBhvr additive="base">
                                        <p:cTn id="30" dur="500" fill="hold"/>
                                        <p:tgtEl>
                                          <p:spTgt spid="6149"/>
                                        </p:tgtEl>
                                        <p:attrNameLst>
                                          <p:attrName>ppt_x</p:attrName>
                                        </p:attrNameLst>
                                      </p:cBhvr>
                                      <p:tavLst>
                                        <p:tav tm="0">
                                          <p:val>
                                            <p:strVal val="0-#ppt_w/2"/>
                                          </p:val>
                                        </p:tav>
                                        <p:tav tm="100000">
                                          <p:val>
                                            <p:strVal val="#ppt_x"/>
                                          </p:val>
                                        </p:tav>
                                      </p:tavLst>
                                    </p:anim>
                                    <p:anim calcmode="lin" valueType="num">
                                      <p:cBhvr additive="base">
                                        <p:cTn id="31" dur="500" fill="hold"/>
                                        <p:tgtEl>
                                          <p:spTgt spid="6149"/>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28"/>
                                            </p:cond>
                                          </p:stCondLst>
                                          <p:endCondLst>
                                            <p:cond evt="onStopAudio" delay="0">
                                              <p:tgtEl>
                                                <p:sldTgt/>
                                              </p:tgtEl>
                                            </p:cond>
                                          </p:endCondLst>
                                        </p:cTn>
                                        <p:tgtEl>
                                          <p:sndTgt r:embed="rId3" name="explode.wav"/>
                                        </p:tgtEl>
                                      </p:cMediaNode>
                                    </p:audio>
                                  </p:subTnLst>
                                </p:cTn>
                              </p:par>
                            </p:childTnLst>
                          </p:cTn>
                        </p:par>
                        <p:par>
                          <p:cTn id="32" fill="hold">
                            <p:stCondLst>
                              <p:cond delay="8000"/>
                            </p:stCondLst>
                            <p:childTnLst>
                              <p:par>
                                <p:cTn id="33" presetID="1" presetClass="entr" presetSubtype="0" fill="hold" nodeType="afterEffect">
                                  <p:stCondLst>
                                    <p:cond delay="1000"/>
                                  </p:stCondLst>
                                  <p:childTnLst>
                                    <p:set>
                                      <p:cBhvr>
                                        <p:cTn id="34" dur="1" fill="hold">
                                          <p:stCondLst>
                                            <p:cond delay="499"/>
                                          </p:stCondLst>
                                        </p:cTn>
                                        <p:tgtEl>
                                          <p:spTgt spid="3"/>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2" name="chimes.wav"/>
                                        </p:tgtEl>
                                      </p:cMediaNode>
                                    </p:audio>
                                  </p:sub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499"/>
                                          </p:stCondLst>
                                        </p:cTn>
                                        <p:tgtEl>
                                          <p:spTgt spid="616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fill="hold"/>
                                        <p:tgtEl>
                                          <p:spTgt spid="4"/>
                                        </p:tgtEl>
                                        <p:attrNameLst>
                                          <p:attrName>ppt_x</p:attrName>
                                        </p:attrNameLst>
                                      </p:cBhvr>
                                      <p:tavLst>
                                        <p:tav tm="0">
                                          <p:val>
                                            <p:strVal val="0-#ppt_w/2"/>
                                          </p:val>
                                        </p:tav>
                                        <p:tav tm="100000">
                                          <p:val>
                                            <p:strVal val="#ppt_x"/>
                                          </p:val>
                                        </p:tav>
                                      </p:tavLst>
                                    </p:anim>
                                    <p:anim calcmode="lin" valueType="num">
                                      <p:cBhvr additive="base">
                                        <p:cTn id="44" dur="500" fill="hold"/>
                                        <p:tgtEl>
                                          <p:spTgt spid="4"/>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41"/>
                                            </p:cond>
                                          </p:stCondLst>
                                          <p:endCondLst>
                                            <p:cond evt="onStopAudio" delay="0">
                                              <p:tgtEl>
                                                <p:sldTgt/>
                                              </p:tgtEl>
                                            </p:cond>
                                          </p:endCondLst>
                                        </p:cTn>
                                        <p:tgtEl>
                                          <p:sndTgt r:embed="rId3" name="explode.wav"/>
                                        </p:tgtEl>
                                      </p:cMediaNode>
                                    </p:audio>
                                  </p:sub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6173"/>
                                        </p:tgtEl>
                                        <p:attrNameLst>
                                          <p:attrName>style.visibility</p:attrName>
                                        </p:attrNameLst>
                                      </p:cBhvr>
                                      <p:to>
                                        <p:strVal val="visible"/>
                                      </p:to>
                                    </p:set>
                                  </p:childTnLst>
                                  <p:subTnLst>
                                    <p:audio>
                                      <p:cMediaNode>
                                        <p:cTn display="0" masterRel="sameClick">
                                          <p:stCondLst>
                                            <p:cond evt="begin" delay="0">
                                              <p:tn val="47"/>
                                            </p:cond>
                                          </p:stCondLst>
                                          <p:endCondLst>
                                            <p:cond evt="onStopAudio" delay="0">
                                              <p:tgtEl>
                                                <p:sldTgt/>
                                              </p:tgtEl>
                                            </p:cond>
                                          </p:endCondLst>
                                        </p:cTn>
                                        <p:tgtEl>
                                          <p:sndTgt r:embed="rId4" name="drumroll.wav"/>
                                        </p:tgtEl>
                                      </p:cMediaNode>
                                    </p:audio>
                                  </p:sub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174"/>
                                        </p:tgtEl>
                                        <p:attrNameLst>
                                          <p:attrName>style.visibility</p:attrName>
                                        </p:attrNameLst>
                                      </p:cBhvr>
                                      <p:to>
                                        <p:strVal val="visible"/>
                                      </p:to>
                                    </p:set>
                                  </p:childTnLst>
                                  <p:subTnLst>
                                    <p:audio>
                                      <p:cMediaNode>
                                        <p:cTn display="0" masterRel="sameClick">
                                          <p:stCondLst>
                                            <p:cond evt="begin" delay="0">
                                              <p:tn val="51"/>
                                            </p:cond>
                                          </p:stCondLst>
                                          <p:endCondLst>
                                            <p:cond evt="onStopAudio" delay="0">
                                              <p:tgtEl>
                                                <p:sldTgt/>
                                              </p:tgtEl>
                                            </p:cond>
                                          </p:endCondLst>
                                        </p:cTn>
                                        <p:tgtEl>
                                          <p:sndTgt r:embed="rId4" name="drumroll.wav"/>
                                        </p:tgtEl>
                                      </p:cMediaNode>
                                    </p:audio>
                                  </p:sub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6175"/>
                                        </p:tgtEl>
                                        <p:attrNameLst>
                                          <p:attrName>style.visibility</p:attrName>
                                        </p:attrNameLst>
                                      </p:cBhvr>
                                      <p:to>
                                        <p:strVal val="visible"/>
                                      </p:to>
                                    </p:set>
                                  </p:childTnLst>
                                  <p:subTnLst>
                                    <p:audio>
                                      <p:cMediaNode>
                                        <p:cTn display="0" masterRel="sameClick">
                                          <p:stCondLst>
                                            <p:cond evt="begin" delay="0">
                                              <p:tn val="55"/>
                                            </p:cond>
                                          </p:stCondLst>
                                          <p:endCondLst>
                                            <p:cond evt="onStopAudio" delay="0">
                                              <p:tgtEl>
                                                <p:sldTgt/>
                                              </p:tgtEl>
                                            </p:cond>
                                          </p:endCondLst>
                                        </p:cTn>
                                        <p:tgtEl>
                                          <p:sndTgt r:embed="rId5" name="cashreg.wav"/>
                                        </p:tgtEl>
                                      </p:cMediaNode>
                                    </p:audio>
                                  </p:subTnLst>
                                </p:cTn>
                              </p:par>
                            </p:childTnLst>
                          </p:cTn>
                        </p:par>
                        <p:par>
                          <p:cTn id="57" fill="hold">
                            <p:stCondLst>
                              <p:cond delay="0"/>
                            </p:stCondLst>
                            <p:childTnLst>
                              <p:par>
                                <p:cTn id="58" presetID="1" presetClass="entr" presetSubtype="0" fill="hold" grpId="0" nodeType="afterEffect">
                                  <p:stCondLst>
                                    <p:cond delay="0"/>
                                  </p:stCondLst>
                                  <p:childTnLst>
                                    <p:set>
                                      <p:cBhvr>
                                        <p:cTn id="59" dur="1" fill="hold">
                                          <p:stCondLst>
                                            <p:cond delay="499"/>
                                          </p:stCondLst>
                                        </p:cTn>
                                        <p:tgtEl>
                                          <p:spTgt spid="6176"/>
                                        </p:tgtEl>
                                        <p:attrNameLst>
                                          <p:attrName>style.visibility</p:attrName>
                                        </p:attrNameLst>
                                      </p:cBhvr>
                                      <p:to>
                                        <p:strVal val="visible"/>
                                      </p:to>
                                    </p:set>
                                  </p:childTnLst>
                                  <p:subTnLst>
                                    <p:audio>
                                      <p:cMediaNode>
                                        <p:cTn display="0" masterRel="sameClick">
                                          <p:stCondLst>
                                            <p:cond evt="begin" delay="0">
                                              <p:tn val="58"/>
                                            </p:cond>
                                          </p:stCondLst>
                                          <p:endCondLst>
                                            <p:cond evt="onStopAudio" delay="0">
                                              <p:tgtEl>
                                                <p:sldTgt/>
                                              </p:tgtEl>
                                            </p:cond>
                                          </p:endCondLst>
                                        </p:cTn>
                                        <p:tgtEl>
                                          <p:sndTgt r:embed="rId6" name="gunshot.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animBg="1" autoUpdateAnimBg="0"/>
      <p:bldP spid="6148" grpId="0" autoUpdateAnimBg="0"/>
      <p:bldP spid="6149" grpId="0" animBg="1" autoUpdateAnimBg="0"/>
      <p:bldP spid="6150" grpId="0" animBg="1"/>
      <p:bldP spid="6167" grpId="0" autoUpdateAnimBg="0"/>
      <p:bldP spid="6152" grpId="0" animBg="1" autoUpdateAnimBg="0"/>
      <p:bldP spid="6168" grpId="0" autoUpdateAnimBg="0"/>
      <p:bldP spid="6173" grpId="0" animBg="1" autoUpdateAnimBg="0"/>
      <p:bldP spid="6174" grpId="0" animBg="1" autoUpdateAnimBg="0"/>
      <p:bldP spid="6175" grpId="0" animBg="1" autoUpdateAnimBg="0"/>
      <p:bldP spid="6176" grpId="0" animBg="1"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84710" y="260648"/>
            <a:ext cx="7055380" cy="1400530"/>
          </a:xfrm>
        </p:spPr>
        <p:txBody>
          <a:bodyPr/>
          <a:lstStyle/>
          <a:p>
            <a:r>
              <a:rPr lang="en-AU" sz="4400" b="1" dirty="0" smtClean="0"/>
              <a:t>Energy</a:t>
            </a:r>
            <a:endParaRPr lang="en-AU" sz="4400" b="1" dirty="0"/>
          </a:p>
        </p:txBody>
      </p:sp>
      <p:sp>
        <p:nvSpPr>
          <p:cNvPr id="7" name="Content Placeholder 6"/>
          <p:cNvSpPr>
            <a:spLocks noGrp="1"/>
          </p:cNvSpPr>
          <p:nvPr>
            <p:ph idx="1"/>
          </p:nvPr>
        </p:nvSpPr>
        <p:spPr>
          <a:xfrm>
            <a:off x="179512" y="1196752"/>
            <a:ext cx="8784976" cy="5256584"/>
          </a:xfrm>
        </p:spPr>
        <p:txBody>
          <a:bodyPr>
            <a:normAutofit/>
          </a:bodyPr>
          <a:lstStyle/>
          <a:p>
            <a:pPr marL="0" indent="0">
              <a:buNone/>
            </a:pPr>
            <a:r>
              <a:rPr lang="en-AU" sz="2800" b="1" u="sng" dirty="0">
                <a:solidFill>
                  <a:schemeClr val="accent1">
                    <a:lumMod val="40000"/>
                    <a:lumOff val="60000"/>
                  </a:schemeClr>
                </a:solidFill>
                <a:latin typeface="+mn-lt"/>
              </a:rPr>
              <a:t>Example </a:t>
            </a:r>
            <a:r>
              <a:rPr lang="en-AU" sz="2800" b="1" u="sng" dirty="0" smtClean="0">
                <a:solidFill>
                  <a:schemeClr val="accent1">
                    <a:lumMod val="40000"/>
                    <a:lumOff val="60000"/>
                  </a:schemeClr>
                </a:solidFill>
                <a:latin typeface="+mn-lt"/>
              </a:rPr>
              <a:t>9.1a:</a:t>
            </a:r>
            <a:r>
              <a:rPr lang="en-AU" sz="2800" dirty="0" smtClean="0">
                <a:latin typeface="+mn-lt"/>
              </a:rPr>
              <a:t> A cyclist in the Tour de France expels on average 41600 kJ of energy a day. If 35% transforms into heat and is transferred to the surrounding air and 5%  is converted into the sound energy created by the friction between the wheels and the road, how much energy is used as mechanical energy to move the bike along?</a:t>
            </a:r>
          </a:p>
        </p:txBody>
      </p:sp>
    </p:spTree>
    <p:extLst>
      <p:ext uri="{BB962C8B-B14F-4D97-AF65-F5344CB8AC3E}">
        <p14:creationId xmlns:p14="http://schemas.microsoft.com/office/powerpoint/2010/main" val="1945529793"/>
      </p:ext>
    </p:extLst>
  </p:cSld>
  <p:clrMapOvr>
    <a:masterClrMapping/>
  </p:clrMapOvr>
  <p:transition>
    <p:fade thruBlk="1"/>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51520" y="332656"/>
            <a:ext cx="7488832" cy="836712"/>
          </a:xfrm>
        </p:spPr>
        <p:txBody>
          <a:bodyPr/>
          <a:lstStyle/>
          <a:p>
            <a:r>
              <a:rPr lang="en-AU" sz="4000" b="1" dirty="0"/>
              <a:t>Conservation of Momentum</a:t>
            </a:r>
          </a:p>
        </p:txBody>
      </p:sp>
      <p:sp>
        <p:nvSpPr>
          <p:cNvPr id="7" name="Content Placeholder 6"/>
          <p:cNvSpPr>
            <a:spLocks noGrp="1"/>
          </p:cNvSpPr>
          <p:nvPr>
            <p:ph idx="1"/>
          </p:nvPr>
        </p:nvSpPr>
        <p:spPr>
          <a:xfrm>
            <a:off x="323528" y="1484784"/>
            <a:ext cx="8568952" cy="5112568"/>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9.4d:</a:t>
            </a:r>
            <a:r>
              <a:rPr lang="en-AU" sz="2800"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Initially a car is travelling at 60 km h</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and weighs 1400 kg when it hits a pedestrian (m = 70 kg) who is initially standing still. What is the velocity after the impact assuming the pedestrian lands on the bonnet and no brakes were applied during the collision. </a:t>
            </a:r>
          </a:p>
          <a:p>
            <a:pPr marL="0" indent="0">
              <a:buNone/>
            </a:pPr>
            <a:endParaRPr lang="en-AU" sz="2800" dirty="0">
              <a:latin typeface="Century Gothic" panose="020B0502020202020204" pitchFamily="34" charset="0"/>
            </a:endParaRPr>
          </a:p>
          <a:p>
            <a:pPr marL="0" indent="0">
              <a:buNone/>
            </a:pP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2836727872"/>
      </p:ext>
    </p:extLst>
  </p:cSld>
  <p:clrMapOvr>
    <a:masterClrMapping/>
  </p:clrMapOvr>
  <p:transition>
    <p:fade thruBlk="1"/>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51520" y="332656"/>
            <a:ext cx="7488832" cy="836712"/>
          </a:xfrm>
        </p:spPr>
        <p:txBody>
          <a:bodyPr/>
          <a:lstStyle/>
          <a:p>
            <a:r>
              <a:rPr lang="en-AU" sz="4000" b="1" dirty="0"/>
              <a:t>Conservation of Momentum</a:t>
            </a:r>
          </a:p>
        </p:txBody>
      </p:sp>
      <p:sp>
        <p:nvSpPr>
          <p:cNvPr id="7" name="Content Placeholder 6"/>
          <p:cNvSpPr>
            <a:spLocks noGrp="1"/>
          </p:cNvSpPr>
          <p:nvPr>
            <p:ph idx="1"/>
          </p:nvPr>
        </p:nvSpPr>
        <p:spPr>
          <a:xfrm>
            <a:off x="179512" y="1052736"/>
            <a:ext cx="8640960" cy="5544616"/>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9.4e:</a:t>
            </a:r>
            <a:r>
              <a:rPr lang="en-AU" sz="2800"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Initially a red dodgem car is travelling at                       4.2 m s</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and weighs 210 kg when it decides to take on a blue car (m = 240 kg) who is travelling at 5.55 </a:t>
            </a:r>
            <a:r>
              <a:rPr lang="en-AU" sz="2800" dirty="0">
                <a:latin typeface="Century Gothic" panose="020B0502020202020204" pitchFamily="34" charset="0"/>
              </a:rPr>
              <a:t>m </a:t>
            </a:r>
            <a:r>
              <a:rPr lang="en-AU" sz="2800" dirty="0" smtClean="0">
                <a:latin typeface="Century Gothic" panose="020B0502020202020204" pitchFamily="34" charset="0"/>
              </a:rPr>
              <a:t>s</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in the opposite direction. The impact results in the red car rebounding off the blue car with a speed of 0.56 </a:t>
            </a:r>
            <a:r>
              <a:rPr lang="en-AU" sz="2800" dirty="0">
                <a:latin typeface="Century Gothic" panose="020B0502020202020204" pitchFamily="34" charset="0"/>
              </a:rPr>
              <a:t>m </a:t>
            </a:r>
            <a:r>
              <a:rPr lang="en-AU" sz="2800" dirty="0" smtClean="0">
                <a:latin typeface="Century Gothic" panose="020B0502020202020204" pitchFamily="34" charset="0"/>
              </a:rPr>
              <a:t>s</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How much did the blue </a:t>
            </a:r>
            <a:r>
              <a:rPr lang="en-AU" sz="2800" dirty="0">
                <a:latin typeface="Century Gothic" panose="020B0502020202020204" pitchFamily="34" charset="0"/>
              </a:rPr>
              <a:t>dodgem car</a:t>
            </a:r>
            <a:r>
              <a:rPr lang="en-AU" sz="2800" dirty="0" smtClean="0">
                <a:latin typeface="Century Gothic" panose="020B0502020202020204" pitchFamily="34" charset="0"/>
              </a:rPr>
              <a:t> slow down by after the collision? </a:t>
            </a:r>
          </a:p>
          <a:p>
            <a:pPr marL="0" indent="0">
              <a:buNone/>
            </a:pPr>
            <a:endParaRPr lang="en-AU" sz="2800" dirty="0">
              <a:latin typeface="Century Gothic" panose="020B0502020202020204" pitchFamily="34" charset="0"/>
            </a:endParaRPr>
          </a:p>
          <a:p>
            <a:pPr marL="0" indent="0">
              <a:buNone/>
            </a:pP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1384047496"/>
      </p:ext>
    </p:extLst>
  </p:cSld>
  <p:clrMapOvr>
    <a:masterClrMapping/>
  </p:clrMapOvr>
  <p:transition>
    <p:fade thruBlk="1"/>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27" name="Text Box 35"/>
          <p:cNvSpPr txBox="1">
            <a:spLocks noChangeArrowheads="1"/>
          </p:cNvSpPr>
          <p:nvPr/>
        </p:nvSpPr>
        <p:spPr bwMode="auto">
          <a:xfrm>
            <a:off x="358080" y="4941168"/>
            <a:ext cx="8534400" cy="1384995"/>
          </a:xfrm>
          <a:prstGeom prst="rect">
            <a:avLst/>
          </a:prstGeom>
          <a:noFill/>
          <a:ln w="9525">
            <a:noFill/>
            <a:miter lim="800000"/>
            <a:headEnd/>
            <a:tailEnd/>
          </a:ln>
        </p:spPr>
        <p:txBody>
          <a:bodyPr wrap="square">
            <a:spAutoFit/>
          </a:bodyPr>
          <a:lstStyle/>
          <a:p>
            <a:pPr>
              <a:spcBef>
                <a:spcPct val="50000"/>
              </a:spcBef>
            </a:pPr>
            <a:r>
              <a:rPr lang="en-AU" sz="2800" b="1" u="sng" dirty="0">
                <a:solidFill>
                  <a:schemeClr val="accent1">
                    <a:lumMod val="40000"/>
                    <a:lumOff val="60000"/>
                  </a:schemeClr>
                </a:solidFill>
                <a:latin typeface="Century Gothic" panose="020B0502020202020204" pitchFamily="34" charset="0"/>
              </a:rPr>
              <a:t>Example </a:t>
            </a:r>
            <a:r>
              <a:rPr lang="en-AU" sz="2800" b="1" u="sng" dirty="0" smtClean="0">
                <a:solidFill>
                  <a:schemeClr val="accent1">
                    <a:lumMod val="40000"/>
                    <a:lumOff val="60000"/>
                  </a:schemeClr>
                </a:solidFill>
                <a:latin typeface="Century Gothic" panose="020B0502020202020204" pitchFamily="34" charset="0"/>
              </a:rPr>
              <a:t>9.4f:</a:t>
            </a:r>
            <a:r>
              <a:rPr lang="en-AU" sz="2800" dirty="0" smtClean="0">
                <a:solidFill>
                  <a:schemeClr val="accent1">
                    <a:lumMod val="40000"/>
                    <a:lumOff val="60000"/>
                  </a:schemeClr>
                </a:solidFill>
                <a:latin typeface="Century Gothic" panose="020B0502020202020204" pitchFamily="34" charset="0"/>
              </a:rPr>
              <a:t> </a:t>
            </a:r>
            <a:r>
              <a:rPr lang="en-GB" sz="2800" dirty="0" smtClean="0">
                <a:latin typeface="Century Gothic" panose="020B0502020202020204" pitchFamily="34" charset="0"/>
              </a:rPr>
              <a:t>By </a:t>
            </a:r>
            <a:r>
              <a:rPr lang="en-GB" sz="2800" dirty="0">
                <a:latin typeface="Century Gothic" panose="020B0502020202020204" pitchFamily="34" charset="0"/>
              </a:rPr>
              <a:t>the Principle of Conservation of </a:t>
            </a:r>
            <a:r>
              <a:rPr lang="en-GB" sz="2800" dirty="0" smtClean="0">
                <a:latin typeface="Century Gothic" panose="020B0502020202020204" pitchFamily="34" charset="0"/>
              </a:rPr>
              <a:t>Momentum find the final velocity of the 4 kg ball.</a:t>
            </a:r>
            <a:endParaRPr lang="en-GB" sz="2800" dirty="0" smtClean="0">
              <a:latin typeface="Century Gothic" panose="020B0502020202020204" pitchFamily="34" charset="0"/>
            </a:endParaRPr>
          </a:p>
        </p:txBody>
      </p:sp>
      <p:sp>
        <p:nvSpPr>
          <p:cNvPr id="21536" name="Line 2"/>
          <p:cNvSpPr>
            <a:spLocks noChangeShapeType="1"/>
          </p:cNvSpPr>
          <p:nvPr/>
        </p:nvSpPr>
        <p:spPr bwMode="auto">
          <a:xfrm>
            <a:off x="1295400" y="2133600"/>
            <a:ext cx="6629400" cy="0"/>
          </a:xfrm>
          <a:prstGeom prst="line">
            <a:avLst/>
          </a:prstGeom>
          <a:noFill/>
          <a:ln w="38100">
            <a:solidFill>
              <a:schemeClr val="tx1"/>
            </a:solidFill>
            <a:round/>
            <a:headEnd/>
            <a:tailEnd/>
          </a:ln>
        </p:spPr>
        <p:txBody>
          <a:bodyPr/>
          <a:lstStyle/>
          <a:p>
            <a:endParaRPr lang="en-AU">
              <a:latin typeface="Century Gothic" panose="020B0502020202020204" pitchFamily="34" charset="0"/>
            </a:endParaRPr>
          </a:p>
        </p:txBody>
      </p:sp>
      <p:grpSp>
        <p:nvGrpSpPr>
          <p:cNvPr id="3" name="Group 2"/>
          <p:cNvGrpSpPr/>
          <p:nvPr/>
        </p:nvGrpSpPr>
        <p:grpSpPr>
          <a:xfrm>
            <a:off x="304800" y="1447800"/>
            <a:ext cx="2209800" cy="685800"/>
            <a:chOff x="304800" y="1447800"/>
            <a:chExt cx="2209800" cy="685800"/>
          </a:xfrm>
        </p:grpSpPr>
        <p:sp>
          <p:nvSpPr>
            <p:cNvPr id="21542" name="Oval 3"/>
            <p:cNvSpPr>
              <a:spLocks noChangeArrowheads="1"/>
            </p:cNvSpPr>
            <p:nvPr/>
          </p:nvSpPr>
          <p:spPr bwMode="auto">
            <a:xfrm>
              <a:off x="1752600" y="1447800"/>
              <a:ext cx="762000" cy="685800"/>
            </a:xfrm>
            <a:prstGeom prst="ellipse">
              <a:avLst/>
            </a:prstGeom>
            <a:solidFill>
              <a:schemeClr val="accent1"/>
            </a:solidFill>
            <a:ln w="9525">
              <a:solidFill>
                <a:schemeClr val="tx1"/>
              </a:solidFill>
              <a:round/>
              <a:headEnd/>
              <a:tailEnd/>
            </a:ln>
          </p:spPr>
          <p:txBody>
            <a:bodyPr wrap="none" anchor="ctr"/>
            <a:lstStyle/>
            <a:p>
              <a:pPr algn="ctr"/>
              <a:r>
                <a:rPr lang="en-GB" dirty="0">
                  <a:latin typeface="Century Gothic" panose="020B0502020202020204" pitchFamily="34" charset="0"/>
                </a:rPr>
                <a:t>2kg</a:t>
              </a:r>
            </a:p>
          </p:txBody>
        </p:sp>
        <p:sp>
          <p:nvSpPr>
            <p:cNvPr id="21543" name="Line 5"/>
            <p:cNvSpPr>
              <a:spLocks noChangeShapeType="1"/>
            </p:cNvSpPr>
            <p:nvPr/>
          </p:nvSpPr>
          <p:spPr bwMode="auto">
            <a:xfrm>
              <a:off x="1143000" y="1828800"/>
              <a:ext cx="609600" cy="0"/>
            </a:xfrm>
            <a:prstGeom prst="line">
              <a:avLst/>
            </a:prstGeom>
            <a:noFill/>
            <a:ln w="38100">
              <a:solidFill>
                <a:schemeClr val="accent2"/>
              </a:solidFill>
              <a:round/>
              <a:headEnd/>
              <a:tailEnd type="triangle" w="med" len="med"/>
            </a:ln>
          </p:spPr>
          <p:txBody>
            <a:bodyPr/>
            <a:lstStyle/>
            <a:p>
              <a:endParaRPr lang="en-AU">
                <a:latin typeface="Century Gothic" panose="020B0502020202020204" pitchFamily="34" charset="0"/>
              </a:endParaRPr>
            </a:p>
          </p:txBody>
        </p:sp>
        <p:sp>
          <p:nvSpPr>
            <p:cNvPr id="21544" name="Text Box 6"/>
            <p:cNvSpPr txBox="1">
              <a:spLocks noChangeArrowheads="1"/>
            </p:cNvSpPr>
            <p:nvPr/>
          </p:nvSpPr>
          <p:spPr bwMode="auto">
            <a:xfrm>
              <a:off x="304800" y="1676400"/>
              <a:ext cx="914400" cy="336550"/>
            </a:xfrm>
            <a:prstGeom prst="rect">
              <a:avLst/>
            </a:prstGeom>
            <a:noFill/>
            <a:ln w="9525">
              <a:noFill/>
              <a:miter lim="800000"/>
              <a:headEnd/>
              <a:tailEnd/>
            </a:ln>
          </p:spPr>
          <p:txBody>
            <a:bodyPr>
              <a:spAutoFit/>
            </a:bodyPr>
            <a:lstStyle/>
            <a:p>
              <a:pPr algn="r">
                <a:spcBef>
                  <a:spcPct val="50000"/>
                </a:spcBef>
              </a:pPr>
              <a:r>
                <a:rPr lang="en-GB" sz="1600" b="1" dirty="0" smtClean="0">
                  <a:latin typeface="Century Gothic" panose="020B0502020202020204" pitchFamily="34" charset="0"/>
                </a:rPr>
                <a:t>2 m s</a:t>
              </a:r>
              <a:r>
                <a:rPr lang="en-GB" sz="1600" b="1" baseline="30000" dirty="0" smtClean="0">
                  <a:latin typeface="Century Gothic" panose="020B0502020202020204" pitchFamily="34" charset="0"/>
                </a:rPr>
                <a:t>-1</a:t>
              </a:r>
              <a:endParaRPr lang="en-GB" sz="1600" b="1" dirty="0">
                <a:latin typeface="Century Gothic" panose="020B0502020202020204" pitchFamily="34" charset="0"/>
              </a:endParaRPr>
            </a:p>
          </p:txBody>
        </p:sp>
      </p:grpSp>
      <p:grpSp>
        <p:nvGrpSpPr>
          <p:cNvPr id="4" name="Group 3"/>
          <p:cNvGrpSpPr/>
          <p:nvPr/>
        </p:nvGrpSpPr>
        <p:grpSpPr>
          <a:xfrm>
            <a:off x="6972300" y="1447800"/>
            <a:ext cx="2133600" cy="685800"/>
            <a:chOff x="6972300" y="1447800"/>
            <a:chExt cx="2133600" cy="685800"/>
          </a:xfrm>
        </p:grpSpPr>
        <p:sp>
          <p:nvSpPr>
            <p:cNvPr id="21539" name="Oval 4"/>
            <p:cNvSpPr>
              <a:spLocks noChangeArrowheads="1"/>
            </p:cNvSpPr>
            <p:nvPr/>
          </p:nvSpPr>
          <p:spPr bwMode="auto">
            <a:xfrm>
              <a:off x="6972300" y="1447800"/>
              <a:ext cx="762000" cy="685800"/>
            </a:xfrm>
            <a:prstGeom prst="ellipse">
              <a:avLst/>
            </a:prstGeom>
            <a:solidFill>
              <a:schemeClr val="accent1"/>
            </a:solidFill>
            <a:ln w="9525">
              <a:solidFill>
                <a:schemeClr val="tx1"/>
              </a:solidFill>
              <a:round/>
              <a:headEnd/>
              <a:tailEnd/>
            </a:ln>
          </p:spPr>
          <p:txBody>
            <a:bodyPr wrap="none" anchor="ctr"/>
            <a:lstStyle/>
            <a:p>
              <a:pPr algn="ctr"/>
              <a:r>
                <a:rPr lang="en-GB" dirty="0">
                  <a:latin typeface="Century Gothic" panose="020B0502020202020204" pitchFamily="34" charset="0"/>
                </a:rPr>
                <a:t>4kg</a:t>
              </a:r>
            </a:p>
          </p:txBody>
        </p:sp>
        <p:sp>
          <p:nvSpPr>
            <p:cNvPr id="21540" name="Line 8"/>
            <p:cNvSpPr>
              <a:spLocks noChangeShapeType="1"/>
            </p:cNvSpPr>
            <p:nvPr/>
          </p:nvSpPr>
          <p:spPr bwMode="auto">
            <a:xfrm flipH="1">
              <a:off x="7734300" y="1752600"/>
              <a:ext cx="533400" cy="0"/>
            </a:xfrm>
            <a:prstGeom prst="line">
              <a:avLst/>
            </a:prstGeom>
            <a:noFill/>
            <a:ln w="38100">
              <a:solidFill>
                <a:schemeClr val="accent2"/>
              </a:solidFill>
              <a:round/>
              <a:headEnd/>
              <a:tailEnd type="triangle" w="med" len="med"/>
            </a:ln>
          </p:spPr>
          <p:txBody>
            <a:bodyPr/>
            <a:lstStyle/>
            <a:p>
              <a:endParaRPr lang="en-AU">
                <a:latin typeface="Century Gothic" panose="020B0502020202020204" pitchFamily="34" charset="0"/>
              </a:endParaRPr>
            </a:p>
          </p:txBody>
        </p:sp>
        <p:sp>
          <p:nvSpPr>
            <p:cNvPr id="21541" name="Text Box 9"/>
            <p:cNvSpPr txBox="1">
              <a:spLocks noChangeArrowheads="1"/>
            </p:cNvSpPr>
            <p:nvPr/>
          </p:nvSpPr>
          <p:spPr bwMode="auto">
            <a:xfrm>
              <a:off x="8267700" y="1600200"/>
              <a:ext cx="838200" cy="336550"/>
            </a:xfrm>
            <a:prstGeom prst="rect">
              <a:avLst/>
            </a:prstGeom>
            <a:noFill/>
            <a:ln w="9525">
              <a:noFill/>
              <a:miter lim="800000"/>
              <a:headEnd/>
              <a:tailEnd/>
            </a:ln>
          </p:spPr>
          <p:txBody>
            <a:bodyPr>
              <a:spAutoFit/>
            </a:bodyPr>
            <a:lstStyle/>
            <a:p>
              <a:pPr>
                <a:spcBef>
                  <a:spcPct val="50000"/>
                </a:spcBef>
              </a:pPr>
              <a:r>
                <a:rPr lang="en-GB" sz="1600" b="1" dirty="0" smtClean="0">
                  <a:latin typeface="Century Gothic" panose="020B0502020202020204" pitchFamily="34" charset="0"/>
                </a:rPr>
                <a:t>4 m s</a:t>
              </a:r>
              <a:r>
                <a:rPr lang="en-GB" sz="1600" b="1" baseline="30000" dirty="0" smtClean="0">
                  <a:latin typeface="Century Gothic" panose="020B0502020202020204" pitchFamily="34" charset="0"/>
                </a:rPr>
                <a:t>-1</a:t>
              </a:r>
              <a:endParaRPr lang="en-GB" sz="1600" b="1" dirty="0">
                <a:latin typeface="Century Gothic" panose="020B0502020202020204" pitchFamily="34" charset="0"/>
              </a:endParaRPr>
            </a:p>
          </p:txBody>
        </p:sp>
      </p:grpSp>
      <p:grpSp>
        <p:nvGrpSpPr>
          <p:cNvPr id="6" name="Group 5"/>
          <p:cNvGrpSpPr/>
          <p:nvPr/>
        </p:nvGrpSpPr>
        <p:grpSpPr>
          <a:xfrm>
            <a:off x="2057400" y="2815208"/>
            <a:ext cx="2209800" cy="685800"/>
            <a:chOff x="1524000" y="8916"/>
            <a:chExt cx="2209800" cy="685800"/>
          </a:xfrm>
        </p:grpSpPr>
        <p:sp>
          <p:nvSpPr>
            <p:cNvPr id="21521" name="Oval 21"/>
            <p:cNvSpPr>
              <a:spLocks noChangeArrowheads="1"/>
            </p:cNvSpPr>
            <p:nvPr/>
          </p:nvSpPr>
          <p:spPr bwMode="auto">
            <a:xfrm>
              <a:off x="2971800" y="8916"/>
              <a:ext cx="762000" cy="685800"/>
            </a:xfrm>
            <a:prstGeom prst="ellipse">
              <a:avLst/>
            </a:prstGeom>
            <a:solidFill>
              <a:schemeClr val="accent1"/>
            </a:solidFill>
            <a:ln w="9525">
              <a:solidFill>
                <a:schemeClr val="tx1"/>
              </a:solidFill>
              <a:round/>
              <a:headEnd/>
              <a:tailEnd/>
            </a:ln>
          </p:spPr>
          <p:txBody>
            <a:bodyPr wrap="none" anchor="ctr"/>
            <a:lstStyle/>
            <a:p>
              <a:pPr algn="ctr"/>
              <a:r>
                <a:rPr lang="en-GB" dirty="0">
                  <a:latin typeface="Century Gothic" panose="020B0502020202020204" pitchFamily="34" charset="0"/>
                </a:rPr>
                <a:t>2kg</a:t>
              </a:r>
            </a:p>
          </p:txBody>
        </p:sp>
        <p:sp>
          <p:nvSpPr>
            <p:cNvPr id="21522" name="Line 22"/>
            <p:cNvSpPr>
              <a:spLocks noChangeShapeType="1"/>
            </p:cNvSpPr>
            <p:nvPr/>
          </p:nvSpPr>
          <p:spPr bwMode="auto">
            <a:xfrm flipH="1">
              <a:off x="2362200" y="389916"/>
              <a:ext cx="609600" cy="0"/>
            </a:xfrm>
            <a:prstGeom prst="line">
              <a:avLst/>
            </a:prstGeom>
            <a:noFill/>
            <a:ln w="38100">
              <a:solidFill>
                <a:schemeClr val="accent2"/>
              </a:solidFill>
              <a:round/>
              <a:headEnd/>
              <a:tailEnd type="triangle" w="med" len="med"/>
            </a:ln>
          </p:spPr>
          <p:txBody>
            <a:bodyPr/>
            <a:lstStyle/>
            <a:p>
              <a:endParaRPr lang="en-AU">
                <a:latin typeface="Century Gothic" panose="020B0502020202020204" pitchFamily="34" charset="0"/>
              </a:endParaRPr>
            </a:p>
          </p:txBody>
        </p:sp>
        <p:sp>
          <p:nvSpPr>
            <p:cNvPr id="21523" name="Text Box 23"/>
            <p:cNvSpPr txBox="1">
              <a:spLocks noChangeArrowheads="1"/>
            </p:cNvSpPr>
            <p:nvPr/>
          </p:nvSpPr>
          <p:spPr bwMode="auto">
            <a:xfrm>
              <a:off x="1524000" y="237516"/>
              <a:ext cx="914400" cy="336550"/>
            </a:xfrm>
            <a:prstGeom prst="rect">
              <a:avLst/>
            </a:prstGeom>
            <a:noFill/>
            <a:ln w="9525">
              <a:noFill/>
              <a:miter lim="800000"/>
              <a:headEnd/>
              <a:tailEnd/>
            </a:ln>
          </p:spPr>
          <p:txBody>
            <a:bodyPr>
              <a:spAutoFit/>
            </a:bodyPr>
            <a:lstStyle/>
            <a:p>
              <a:pPr algn="r">
                <a:spcBef>
                  <a:spcPct val="50000"/>
                </a:spcBef>
              </a:pPr>
              <a:r>
                <a:rPr lang="en-GB" sz="1600" b="1" dirty="0">
                  <a:latin typeface="Century Gothic" panose="020B0502020202020204" pitchFamily="34" charset="0"/>
                </a:rPr>
                <a:t>2.5ms</a:t>
              </a:r>
              <a:r>
                <a:rPr lang="en-GB" sz="1600" b="1" baseline="30000" dirty="0">
                  <a:latin typeface="Century Gothic" panose="020B0502020202020204" pitchFamily="34" charset="0"/>
                </a:rPr>
                <a:t>-1</a:t>
              </a:r>
              <a:endParaRPr lang="en-GB" sz="1600" b="1" dirty="0">
                <a:latin typeface="Century Gothic" panose="020B0502020202020204" pitchFamily="34" charset="0"/>
              </a:endParaRPr>
            </a:p>
          </p:txBody>
        </p:sp>
      </p:grpSp>
      <p:grpSp>
        <p:nvGrpSpPr>
          <p:cNvPr id="7" name="Group 6"/>
          <p:cNvGrpSpPr/>
          <p:nvPr/>
        </p:nvGrpSpPr>
        <p:grpSpPr>
          <a:xfrm>
            <a:off x="4286250" y="2801775"/>
            <a:ext cx="2400300" cy="699233"/>
            <a:chOff x="5715000" y="8916"/>
            <a:chExt cx="2400300" cy="699233"/>
          </a:xfrm>
        </p:grpSpPr>
        <p:sp>
          <p:nvSpPr>
            <p:cNvPr id="21524" name="Oval 24"/>
            <p:cNvSpPr>
              <a:spLocks noChangeArrowheads="1"/>
            </p:cNvSpPr>
            <p:nvPr/>
          </p:nvSpPr>
          <p:spPr bwMode="auto">
            <a:xfrm>
              <a:off x="5715000" y="8916"/>
              <a:ext cx="762000" cy="685800"/>
            </a:xfrm>
            <a:prstGeom prst="ellipse">
              <a:avLst/>
            </a:prstGeom>
            <a:solidFill>
              <a:schemeClr val="accent1"/>
            </a:solidFill>
            <a:ln w="9525">
              <a:solidFill>
                <a:schemeClr val="tx1"/>
              </a:solidFill>
              <a:round/>
              <a:headEnd/>
              <a:tailEnd/>
            </a:ln>
          </p:spPr>
          <p:txBody>
            <a:bodyPr wrap="none" anchor="ctr"/>
            <a:lstStyle/>
            <a:p>
              <a:pPr algn="ctr"/>
              <a:r>
                <a:rPr lang="en-GB" dirty="0">
                  <a:latin typeface="Century Gothic" panose="020B0502020202020204" pitchFamily="34" charset="0"/>
                </a:rPr>
                <a:t>4kg</a:t>
              </a:r>
            </a:p>
          </p:txBody>
        </p:sp>
        <p:sp>
          <p:nvSpPr>
            <p:cNvPr id="21526" name="Line 28"/>
            <p:cNvSpPr>
              <a:spLocks noChangeShapeType="1"/>
            </p:cNvSpPr>
            <p:nvPr/>
          </p:nvSpPr>
          <p:spPr bwMode="auto">
            <a:xfrm>
              <a:off x="6477000" y="313716"/>
              <a:ext cx="838200" cy="0"/>
            </a:xfrm>
            <a:prstGeom prst="line">
              <a:avLst/>
            </a:prstGeom>
            <a:noFill/>
            <a:ln w="38100">
              <a:solidFill>
                <a:srgbClr val="FF0066"/>
              </a:solidFill>
              <a:round/>
              <a:headEnd/>
              <a:tailEnd type="triangle" w="med" len="med"/>
            </a:ln>
          </p:spPr>
          <p:txBody>
            <a:bodyPr/>
            <a:lstStyle/>
            <a:p>
              <a:endParaRPr lang="en-AU">
                <a:latin typeface="Century Gothic" panose="020B0502020202020204" pitchFamily="34" charset="0"/>
              </a:endParaRPr>
            </a:p>
          </p:txBody>
        </p:sp>
        <p:sp>
          <p:nvSpPr>
            <p:cNvPr id="8221" name="Text Box 29"/>
            <p:cNvSpPr txBox="1">
              <a:spLocks noChangeArrowheads="1"/>
            </p:cNvSpPr>
            <p:nvPr/>
          </p:nvSpPr>
          <p:spPr bwMode="auto">
            <a:xfrm>
              <a:off x="6972300" y="250949"/>
              <a:ext cx="1143000" cy="457200"/>
            </a:xfrm>
            <a:prstGeom prst="rect">
              <a:avLst/>
            </a:prstGeom>
            <a:noFill/>
            <a:ln w="9525">
              <a:noFill/>
              <a:miter lim="800000"/>
              <a:headEnd/>
              <a:tailEnd/>
            </a:ln>
          </p:spPr>
          <p:txBody>
            <a:bodyPr>
              <a:spAutoFit/>
            </a:bodyPr>
            <a:lstStyle/>
            <a:p>
              <a:pPr>
                <a:spcBef>
                  <a:spcPct val="50000"/>
                </a:spcBef>
              </a:pPr>
              <a:r>
                <a:rPr lang="en-GB" b="1" dirty="0" smtClean="0">
                  <a:solidFill>
                    <a:srgbClr val="FF0066"/>
                  </a:solidFill>
                  <a:latin typeface="Century Gothic" panose="020B0502020202020204" pitchFamily="34" charset="0"/>
                </a:rPr>
                <a:t>v </a:t>
              </a:r>
              <a:r>
                <a:rPr lang="en-GB" b="1" dirty="0">
                  <a:solidFill>
                    <a:srgbClr val="FF0066"/>
                  </a:solidFill>
                  <a:latin typeface="Century Gothic" panose="020B0502020202020204" pitchFamily="34" charset="0"/>
                </a:rPr>
                <a:t>= ?</a:t>
              </a:r>
            </a:p>
          </p:txBody>
        </p:sp>
      </p:grpSp>
      <p:sp>
        <p:nvSpPr>
          <p:cNvPr id="8224" name="Text Box 32"/>
          <p:cNvSpPr txBox="1">
            <a:spLocks noChangeArrowheads="1"/>
          </p:cNvSpPr>
          <p:nvPr/>
        </p:nvSpPr>
        <p:spPr bwMode="auto">
          <a:xfrm>
            <a:off x="685800" y="4221906"/>
            <a:ext cx="3657600" cy="457200"/>
          </a:xfrm>
          <a:prstGeom prst="rect">
            <a:avLst/>
          </a:prstGeom>
          <a:noFill/>
          <a:ln w="9525">
            <a:noFill/>
            <a:miter lim="800000"/>
            <a:headEnd/>
            <a:tailEnd/>
          </a:ln>
        </p:spPr>
        <p:txBody>
          <a:bodyPr>
            <a:spAutoFit/>
          </a:bodyPr>
          <a:lstStyle/>
          <a:p>
            <a:pPr algn="ctr">
              <a:spcBef>
                <a:spcPct val="50000"/>
              </a:spcBef>
            </a:pPr>
            <a:r>
              <a:rPr lang="en-GB" b="1" dirty="0">
                <a:solidFill>
                  <a:schemeClr val="accent2">
                    <a:lumMod val="40000"/>
                    <a:lumOff val="60000"/>
                  </a:schemeClr>
                </a:solidFill>
                <a:latin typeface="Century Gothic" panose="020B0502020202020204" pitchFamily="34" charset="0"/>
              </a:rPr>
              <a:t>MOMENTUM BEFORE</a:t>
            </a:r>
          </a:p>
        </p:txBody>
      </p:sp>
      <p:sp>
        <p:nvSpPr>
          <p:cNvPr id="8225" name="Text Box 33"/>
          <p:cNvSpPr txBox="1">
            <a:spLocks noChangeArrowheads="1"/>
          </p:cNvSpPr>
          <p:nvPr/>
        </p:nvSpPr>
        <p:spPr bwMode="auto">
          <a:xfrm>
            <a:off x="4267200" y="4145706"/>
            <a:ext cx="1066800" cy="579438"/>
          </a:xfrm>
          <a:prstGeom prst="rect">
            <a:avLst/>
          </a:prstGeom>
          <a:noFill/>
          <a:ln w="9525">
            <a:noFill/>
            <a:miter lim="800000"/>
            <a:headEnd/>
            <a:tailEnd/>
          </a:ln>
        </p:spPr>
        <p:txBody>
          <a:bodyPr>
            <a:spAutoFit/>
          </a:bodyPr>
          <a:lstStyle/>
          <a:p>
            <a:pPr algn="ctr">
              <a:spcBef>
                <a:spcPct val="50000"/>
              </a:spcBef>
            </a:pPr>
            <a:r>
              <a:rPr lang="en-GB" sz="3200" b="1" dirty="0">
                <a:solidFill>
                  <a:schemeClr val="accent2">
                    <a:lumMod val="40000"/>
                    <a:lumOff val="60000"/>
                  </a:schemeClr>
                </a:solidFill>
                <a:latin typeface="Century Gothic" panose="020B0502020202020204" pitchFamily="34" charset="0"/>
              </a:rPr>
              <a:t>=</a:t>
            </a:r>
          </a:p>
        </p:txBody>
      </p:sp>
      <p:sp>
        <p:nvSpPr>
          <p:cNvPr id="8226" name="Text Box 34"/>
          <p:cNvSpPr txBox="1">
            <a:spLocks noChangeArrowheads="1"/>
          </p:cNvSpPr>
          <p:nvPr/>
        </p:nvSpPr>
        <p:spPr bwMode="auto">
          <a:xfrm>
            <a:off x="5105400" y="4221906"/>
            <a:ext cx="3657600" cy="457200"/>
          </a:xfrm>
          <a:prstGeom prst="rect">
            <a:avLst/>
          </a:prstGeom>
          <a:noFill/>
          <a:ln w="9525">
            <a:noFill/>
            <a:miter lim="800000"/>
            <a:headEnd/>
            <a:tailEnd/>
          </a:ln>
        </p:spPr>
        <p:txBody>
          <a:bodyPr>
            <a:spAutoFit/>
          </a:bodyPr>
          <a:lstStyle/>
          <a:p>
            <a:pPr algn="ctr">
              <a:spcBef>
                <a:spcPct val="50000"/>
              </a:spcBef>
            </a:pPr>
            <a:r>
              <a:rPr lang="en-GB" b="1" dirty="0">
                <a:solidFill>
                  <a:schemeClr val="accent2">
                    <a:lumMod val="40000"/>
                    <a:lumOff val="60000"/>
                  </a:schemeClr>
                </a:solidFill>
                <a:latin typeface="Century Gothic" panose="020B0502020202020204" pitchFamily="34" charset="0"/>
              </a:rPr>
              <a:t>MOMENTUM AFTER</a:t>
            </a:r>
          </a:p>
        </p:txBody>
      </p:sp>
      <p:sp>
        <p:nvSpPr>
          <p:cNvPr id="40" name="Title 5"/>
          <p:cNvSpPr txBox="1">
            <a:spLocks/>
          </p:cNvSpPr>
          <p:nvPr/>
        </p:nvSpPr>
        <p:spPr>
          <a:xfrm>
            <a:off x="251520" y="288032"/>
            <a:ext cx="7488832" cy="836712"/>
          </a:xfrm>
          <a:prstGeom prst="rect">
            <a:avLst/>
          </a:prstGeom>
        </p:spPr>
        <p:txBody>
          <a:bodyPr/>
          <a:lst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fontAlgn="auto">
              <a:spcAft>
                <a:spcPts val="0"/>
              </a:spcAft>
            </a:pPr>
            <a:r>
              <a:rPr lang="en-AU" sz="4000" b="1" dirty="0" smtClean="0"/>
              <a:t>Conservation of Momentum</a:t>
            </a:r>
            <a:endParaRPr lang="en-AU" sz="4000" b="1" dirty="0"/>
          </a:p>
        </p:txBody>
      </p:sp>
      <p:sp>
        <p:nvSpPr>
          <p:cNvPr id="41" name="Line 2"/>
          <p:cNvSpPr>
            <a:spLocks noChangeShapeType="1"/>
          </p:cNvSpPr>
          <p:nvPr/>
        </p:nvSpPr>
        <p:spPr bwMode="auto">
          <a:xfrm>
            <a:off x="1326976" y="3501008"/>
            <a:ext cx="6629400" cy="0"/>
          </a:xfrm>
          <a:prstGeom prst="line">
            <a:avLst/>
          </a:prstGeom>
          <a:noFill/>
          <a:ln w="38100">
            <a:solidFill>
              <a:schemeClr val="tx1"/>
            </a:solidFill>
            <a:round/>
            <a:headEnd/>
            <a:tailEnd/>
          </a:ln>
        </p:spPr>
        <p:txBody>
          <a:bodyPr/>
          <a:lstStyle/>
          <a:p>
            <a:endParaRPr lang="en-AU">
              <a:latin typeface="Century Gothic" panose="020B0502020202020204" pitchFamily="34" charset="0"/>
            </a:endParaRPr>
          </a:p>
        </p:txBody>
      </p:sp>
      <p:sp>
        <p:nvSpPr>
          <p:cNvPr id="42" name="Text Box 32"/>
          <p:cNvSpPr txBox="1">
            <a:spLocks noChangeArrowheads="1"/>
          </p:cNvSpPr>
          <p:nvPr/>
        </p:nvSpPr>
        <p:spPr bwMode="auto">
          <a:xfrm>
            <a:off x="251520" y="1021984"/>
            <a:ext cx="3657600" cy="457200"/>
          </a:xfrm>
          <a:prstGeom prst="rect">
            <a:avLst/>
          </a:prstGeom>
          <a:noFill/>
          <a:ln w="9525">
            <a:noFill/>
            <a:miter lim="800000"/>
            <a:headEnd/>
            <a:tailEnd/>
          </a:ln>
        </p:spPr>
        <p:txBody>
          <a:bodyPr>
            <a:spAutoFit/>
          </a:bodyPr>
          <a:lstStyle/>
          <a:p>
            <a:pPr algn="ctr">
              <a:spcBef>
                <a:spcPct val="50000"/>
              </a:spcBef>
            </a:pPr>
            <a:r>
              <a:rPr lang="en-GB" b="1" dirty="0">
                <a:solidFill>
                  <a:schemeClr val="accent2">
                    <a:lumMod val="40000"/>
                    <a:lumOff val="60000"/>
                  </a:schemeClr>
                </a:solidFill>
                <a:latin typeface="Century Gothic" panose="020B0502020202020204" pitchFamily="34" charset="0"/>
              </a:rPr>
              <a:t>MOMENTUM BEFORE</a:t>
            </a:r>
          </a:p>
        </p:txBody>
      </p:sp>
      <p:sp>
        <p:nvSpPr>
          <p:cNvPr id="43" name="Text Box 34"/>
          <p:cNvSpPr txBox="1">
            <a:spLocks noChangeArrowheads="1"/>
          </p:cNvSpPr>
          <p:nvPr/>
        </p:nvSpPr>
        <p:spPr bwMode="auto">
          <a:xfrm>
            <a:off x="228600" y="2389391"/>
            <a:ext cx="3657600" cy="457200"/>
          </a:xfrm>
          <a:prstGeom prst="rect">
            <a:avLst/>
          </a:prstGeom>
          <a:noFill/>
          <a:ln w="9525">
            <a:noFill/>
            <a:miter lim="800000"/>
            <a:headEnd/>
            <a:tailEnd/>
          </a:ln>
        </p:spPr>
        <p:txBody>
          <a:bodyPr>
            <a:spAutoFit/>
          </a:bodyPr>
          <a:lstStyle/>
          <a:p>
            <a:pPr algn="ctr">
              <a:spcBef>
                <a:spcPct val="50000"/>
              </a:spcBef>
            </a:pPr>
            <a:r>
              <a:rPr lang="en-GB" b="1" dirty="0">
                <a:solidFill>
                  <a:schemeClr val="accent2">
                    <a:lumMod val="40000"/>
                    <a:lumOff val="60000"/>
                  </a:schemeClr>
                </a:solidFill>
                <a:latin typeface="Century Gothic" panose="020B0502020202020204" pitchFamily="34" charset="0"/>
              </a:rPr>
              <a:t>MOMENTUM AFTER</a:t>
            </a: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33333E-6 -1.11111E-6 L 0.18836 -0.00208 " pathEditMode="relative" rAng="0" ptsTypes="AA">
                                      <p:cBhvr>
                                        <p:cTn id="6" dur="2000" fill="hold"/>
                                        <p:tgtEl>
                                          <p:spTgt spid="3"/>
                                        </p:tgtEl>
                                        <p:attrNameLst>
                                          <p:attrName>ppt_x</p:attrName>
                                          <p:attrName>ppt_y</p:attrName>
                                        </p:attrNameLst>
                                      </p:cBhvr>
                                      <p:rCtr x="9410" y="-116"/>
                                    </p:animMotion>
                                  </p:childTnLst>
                                </p:cTn>
                              </p:par>
                              <p:par>
                                <p:cTn id="7" presetID="42" presetClass="path" presetSubtype="0" accel="50000" decel="50000" fill="hold" nodeType="withEffect">
                                  <p:stCondLst>
                                    <p:cond delay="0"/>
                                  </p:stCondLst>
                                  <p:childTnLst>
                                    <p:animMotion origin="layout" path="M 3.33333E-6 -1.11111E-6 L -0.30035 -0.00463 " pathEditMode="relative" rAng="0" ptsTypes="AA">
                                      <p:cBhvr>
                                        <p:cTn id="8" dur="2000" fill="hold"/>
                                        <p:tgtEl>
                                          <p:spTgt spid="4"/>
                                        </p:tgtEl>
                                        <p:attrNameLst>
                                          <p:attrName>ppt_x</p:attrName>
                                          <p:attrName>ppt_y</p:attrName>
                                        </p:attrNameLst>
                                      </p:cBhvr>
                                      <p:rCtr x="-15017" y="-231"/>
                                    </p:animMotion>
                                  </p:childTnLst>
                                </p:cTn>
                              </p:par>
                            </p:childTnLst>
                          </p:cTn>
                        </p:par>
                        <p:par>
                          <p:cTn id="9" fill="hold">
                            <p:stCondLst>
                              <p:cond delay="2000"/>
                            </p:stCondLst>
                            <p:childTnLst>
                              <p:par>
                                <p:cTn id="10" presetID="1" presetClass="exit" presetSubtype="0" fill="hold" nodeType="afterEffect">
                                  <p:stCondLst>
                                    <p:cond delay="0"/>
                                  </p:stCondLst>
                                  <p:childTnLst>
                                    <p:set>
                                      <p:cBhvr>
                                        <p:cTn id="11" dur="1" fill="hold">
                                          <p:stCondLst>
                                            <p:cond delay="0"/>
                                          </p:stCondLst>
                                        </p:cTn>
                                        <p:tgtEl>
                                          <p:spTgt spid="3"/>
                                        </p:tgtEl>
                                        <p:attrNameLst>
                                          <p:attrName>style.visibility</p:attrName>
                                        </p:attrNameLst>
                                      </p:cBhvr>
                                      <p:to>
                                        <p:strVal val="hidden"/>
                                      </p:to>
                                    </p:set>
                                  </p:childTnLst>
                                </p:cTn>
                              </p:par>
                              <p:par>
                                <p:cTn id="12" presetID="1" presetClass="exit" presetSubtype="0" fill="hold" nodeType="withEffect">
                                  <p:stCondLst>
                                    <p:cond delay="0"/>
                                  </p:stCondLst>
                                  <p:childTnLst>
                                    <p:set>
                                      <p:cBhvr>
                                        <p:cTn id="13" dur="1" fill="hold">
                                          <p:stCondLst>
                                            <p:cond delay="0"/>
                                          </p:stCondLst>
                                        </p:cTn>
                                        <p:tgtEl>
                                          <p:spTgt spid="4"/>
                                        </p:tgtEl>
                                        <p:attrNameLst>
                                          <p:attrName>style.visibility</p:attrName>
                                        </p:attrNameLst>
                                      </p:cBhvr>
                                      <p:to>
                                        <p:strVal val="hidden"/>
                                      </p:to>
                                    </p:set>
                                  </p:childTnLst>
                                </p:cTn>
                              </p:par>
                            </p:childTnLst>
                          </p:cTn>
                        </p:par>
                        <p:par>
                          <p:cTn id="14" fill="hold">
                            <p:stCondLst>
                              <p:cond delay="2000"/>
                            </p:stCondLst>
                            <p:childTnLst>
                              <p:par>
                                <p:cTn id="15" presetID="1"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par>
                          <p:cTn id="17" fill="hold">
                            <p:stCondLst>
                              <p:cond delay="2000"/>
                            </p:stCondLst>
                            <p:childTnLst>
                              <p:par>
                                <p:cTn id="18" presetID="1"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par>
                          <p:cTn id="20" fill="hold">
                            <p:stCondLst>
                              <p:cond delay="2000"/>
                            </p:stCondLst>
                            <p:childTnLst>
                              <p:par>
                                <p:cTn id="21" presetID="42" presetClass="path" presetSubtype="0" accel="50000" decel="50000" fill="hold" nodeType="afterEffect">
                                  <p:stCondLst>
                                    <p:cond delay="0"/>
                                  </p:stCondLst>
                                  <p:childTnLst>
                                    <p:animMotion origin="layout" path="M -3.33333E-6 3.33333E-6 L -0.22083 3.33333E-6 " pathEditMode="relative" rAng="0" ptsTypes="AA">
                                      <p:cBhvr>
                                        <p:cTn id="22" dur="2000" fill="hold"/>
                                        <p:tgtEl>
                                          <p:spTgt spid="6"/>
                                        </p:tgtEl>
                                        <p:attrNameLst>
                                          <p:attrName>ppt_x</p:attrName>
                                          <p:attrName>ppt_y</p:attrName>
                                        </p:attrNameLst>
                                      </p:cBhvr>
                                      <p:rCtr x="-11042" y="0"/>
                                    </p:animMotion>
                                  </p:childTnLst>
                                </p:cTn>
                              </p:par>
                              <p:par>
                                <p:cTn id="23" presetID="42" presetClass="path" presetSubtype="0" accel="50000" decel="50000" fill="hold" nodeType="withEffect">
                                  <p:stCondLst>
                                    <p:cond delay="0"/>
                                  </p:stCondLst>
                                  <p:childTnLst>
                                    <p:animMotion origin="layout" path="M 1.11022E-16 -7.40741E-7 L 0.27917 0.00278 " pathEditMode="relative" rAng="0" ptsTypes="AA">
                                      <p:cBhvr>
                                        <p:cTn id="24" dur="2000" fill="hold"/>
                                        <p:tgtEl>
                                          <p:spTgt spid="7"/>
                                        </p:tgtEl>
                                        <p:attrNameLst>
                                          <p:attrName>ppt_x</p:attrName>
                                          <p:attrName>ppt_y</p:attrName>
                                        </p:attrNameLst>
                                      </p:cBhvr>
                                      <p:rCtr x="13958" y="1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51520" y="332656"/>
            <a:ext cx="7848872" cy="836712"/>
          </a:xfrm>
        </p:spPr>
        <p:txBody>
          <a:bodyPr/>
          <a:lstStyle/>
          <a:p>
            <a:r>
              <a:rPr lang="en-AU" sz="4000" b="1" dirty="0" smtClean="0"/>
              <a:t>Elastic and Inelastic Collisions</a:t>
            </a:r>
            <a:endParaRPr lang="en-AU" sz="4000" b="1" dirty="0"/>
          </a:p>
        </p:txBody>
      </p:sp>
      <p:sp>
        <p:nvSpPr>
          <p:cNvPr id="7" name="Content Placeholder 6"/>
          <p:cNvSpPr>
            <a:spLocks noGrp="1"/>
          </p:cNvSpPr>
          <p:nvPr>
            <p:ph idx="1"/>
          </p:nvPr>
        </p:nvSpPr>
        <p:spPr>
          <a:xfrm>
            <a:off x="107504" y="1196752"/>
            <a:ext cx="8928992" cy="5373216"/>
          </a:xfrm>
        </p:spPr>
        <p:txBody>
          <a:bodyPr>
            <a:normAutofit/>
          </a:bodyPr>
          <a:lstStyle/>
          <a:p>
            <a:pPr marL="0" indent="0">
              <a:buNone/>
            </a:pPr>
            <a:r>
              <a:rPr lang="en-AU" sz="2200" b="1" u="sng" dirty="0" smtClean="0">
                <a:latin typeface="Century Gothic" panose="020B0502020202020204" pitchFamily="34" charset="0"/>
              </a:rPr>
              <a:t>In all collisions momentum is conserved</a:t>
            </a:r>
          </a:p>
          <a:p>
            <a:pPr marL="0" indent="0">
              <a:buNone/>
            </a:pPr>
            <a:endParaRPr lang="en-AU" sz="2200" b="1" u="sng" dirty="0">
              <a:latin typeface="Century Gothic" panose="020B0502020202020204" pitchFamily="34" charset="0"/>
            </a:endParaRPr>
          </a:p>
          <a:p>
            <a:pPr marL="0" indent="0">
              <a:buNone/>
            </a:pPr>
            <a:endParaRPr lang="en-AU" sz="2200" b="1" u="sng" dirty="0" smtClean="0">
              <a:latin typeface="Century Gothic" panose="020B0502020202020204" pitchFamily="34" charset="0"/>
            </a:endParaRPr>
          </a:p>
          <a:p>
            <a:pPr marL="0" indent="0">
              <a:buNone/>
            </a:pPr>
            <a:endParaRPr lang="en-AU" sz="2200" b="1" u="sng" dirty="0">
              <a:latin typeface="Century Gothic" panose="020B0502020202020204" pitchFamily="34" charset="0"/>
            </a:endParaRPr>
          </a:p>
          <a:p>
            <a:pPr marL="0" indent="0">
              <a:buNone/>
            </a:pPr>
            <a:r>
              <a:rPr lang="en-AU" sz="2200" b="1" u="sng" dirty="0" smtClean="0">
                <a:latin typeface="Century Gothic" panose="020B0502020202020204" pitchFamily="34" charset="0"/>
              </a:rPr>
              <a:t>Example:</a:t>
            </a:r>
            <a:r>
              <a:rPr lang="en-AU" sz="2200" dirty="0" smtClean="0">
                <a:latin typeface="Century Gothic" panose="020B0502020202020204" pitchFamily="34" charset="0"/>
              </a:rPr>
              <a:t> Billiard balls colliding on an ice rink (though it is mostly subatomic particles that closely resemble elastic collisions).</a:t>
            </a:r>
          </a:p>
          <a:p>
            <a:pPr marL="0" indent="0">
              <a:buNone/>
            </a:pPr>
            <a:endParaRPr lang="en-AU" sz="2200" dirty="0" smtClean="0">
              <a:latin typeface="Century Gothic" panose="020B0502020202020204" pitchFamily="34" charset="0"/>
            </a:endParaRPr>
          </a:p>
          <a:p>
            <a:pPr marL="0" indent="0">
              <a:buNone/>
            </a:pPr>
            <a:endParaRPr lang="en-AU" sz="2200" dirty="0">
              <a:latin typeface="Century Gothic" panose="020B0502020202020204" pitchFamily="34" charset="0"/>
            </a:endParaRPr>
          </a:p>
          <a:p>
            <a:pPr marL="0" indent="0">
              <a:buNone/>
            </a:pPr>
            <a:endParaRPr lang="en-AU" sz="2200" dirty="0" smtClean="0">
              <a:latin typeface="Century Gothic" panose="020B0502020202020204" pitchFamily="34" charset="0"/>
            </a:endParaRPr>
          </a:p>
          <a:p>
            <a:pPr marL="0" indent="0">
              <a:buNone/>
            </a:pPr>
            <a:endParaRPr lang="en-AU" sz="2200" dirty="0" smtClean="0">
              <a:latin typeface="Century Gothic" panose="020B0502020202020204" pitchFamily="34" charset="0"/>
            </a:endParaRPr>
          </a:p>
          <a:p>
            <a:pPr marL="0" indent="0">
              <a:buNone/>
            </a:pPr>
            <a:r>
              <a:rPr lang="en-AU" sz="2200" b="1" u="sng" dirty="0">
                <a:latin typeface="Century Gothic" panose="020B0502020202020204" pitchFamily="34" charset="0"/>
              </a:rPr>
              <a:t>Example:</a:t>
            </a:r>
            <a:r>
              <a:rPr lang="en-AU" sz="2200" dirty="0">
                <a:latin typeface="Century Gothic" panose="020B0502020202020204" pitchFamily="34" charset="0"/>
              </a:rPr>
              <a:t> </a:t>
            </a:r>
            <a:r>
              <a:rPr lang="en-AU" sz="2200" dirty="0" smtClean="0">
                <a:latin typeface="Century Gothic" panose="020B0502020202020204" pitchFamily="34" charset="0"/>
              </a:rPr>
              <a:t>Collision between two balls of play-dough (or any two objects that stick together after impact).</a:t>
            </a:r>
            <a:endParaRPr lang="en-AU" sz="2200" dirty="0">
              <a:latin typeface="Century Gothic" panose="020B0502020202020204" pitchFamily="34" charset="0"/>
            </a:endParaRPr>
          </a:p>
          <a:p>
            <a:pPr marL="0" indent="0">
              <a:buNone/>
            </a:pPr>
            <a:endParaRPr lang="en-AU" sz="2200" dirty="0">
              <a:latin typeface="Century Gothic" panose="020B0502020202020204" pitchFamily="34" charset="0"/>
            </a:endParaRPr>
          </a:p>
          <a:p>
            <a:pPr marL="0" indent="0">
              <a:buNone/>
            </a:pPr>
            <a:endParaRPr lang="en-AU" sz="2200" dirty="0">
              <a:latin typeface="Century Gothic" panose="020B0502020202020204" pitchFamily="34" charset="0"/>
            </a:endParaRPr>
          </a:p>
          <a:p>
            <a:pPr marL="0" indent="0">
              <a:buNone/>
            </a:pPr>
            <a:endParaRPr lang="en-AU" sz="2200" dirty="0" smtClean="0">
              <a:latin typeface="Century Gothic" panose="020B0502020202020204" pitchFamily="34" charset="0"/>
            </a:endParaRPr>
          </a:p>
        </p:txBody>
      </p:sp>
      <p:sp>
        <p:nvSpPr>
          <p:cNvPr id="2" name="TextBox 1"/>
          <p:cNvSpPr txBox="1"/>
          <p:nvPr/>
        </p:nvSpPr>
        <p:spPr>
          <a:xfrm>
            <a:off x="1" y="1628800"/>
            <a:ext cx="9144000" cy="1446550"/>
          </a:xfrm>
          <a:prstGeom prst="rect">
            <a:avLst/>
          </a:prstGeom>
          <a:solidFill>
            <a:schemeClr val="accent3">
              <a:lumMod val="40000"/>
              <a:lumOff val="60000"/>
            </a:schemeClr>
          </a:solidFill>
        </p:spPr>
        <p:txBody>
          <a:bodyPr wrap="square" rtlCol="0">
            <a:spAutoFit/>
          </a:bodyPr>
          <a:lstStyle/>
          <a:p>
            <a:r>
              <a:rPr lang="en-AU" b="1" u="sng" dirty="0" smtClean="0">
                <a:solidFill>
                  <a:schemeClr val="accent5">
                    <a:lumMod val="50000"/>
                  </a:schemeClr>
                </a:solidFill>
              </a:rPr>
              <a:t>Elastic collisions:</a:t>
            </a:r>
            <a:r>
              <a:rPr lang="en-AU" dirty="0" smtClean="0">
                <a:solidFill>
                  <a:schemeClr val="accent5">
                    <a:lumMod val="50000"/>
                  </a:schemeClr>
                </a:solidFill>
              </a:rPr>
              <a:t> Kinetic energy and momentum are </a:t>
            </a:r>
            <a:r>
              <a:rPr lang="en-AU" dirty="0" smtClean="0">
                <a:solidFill>
                  <a:schemeClr val="accent5">
                    <a:lumMod val="50000"/>
                  </a:schemeClr>
                </a:solidFill>
              </a:rPr>
              <a:t>conserved.</a:t>
            </a:r>
          </a:p>
          <a:p>
            <a:r>
              <a:rPr lang="en-AU" sz="3200" b="1" dirty="0" smtClean="0">
                <a:solidFill>
                  <a:schemeClr val="accent5">
                    <a:lumMod val="50000"/>
                  </a:schemeClr>
                </a:solidFill>
                <a:latin typeface="Century Gothic" panose="020B0502020202020204" pitchFamily="34" charset="0"/>
              </a:rPr>
              <a:t>				Σ</a:t>
            </a:r>
            <a:r>
              <a:rPr lang="el-GR" sz="3200" b="1" dirty="0">
                <a:solidFill>
                  <a:schemeClr val="accent5">
                    <a:lumMod val="50000"/>
                  </a:schemeClr>
                </a:solidFill>
                <a:latin typeface="Century Gothic" panose="020B0502020202020204" pitchFamily="34" charset="0"/>
              </a:rPr>
              <a:t>ρ</a:t>
            </a:r>
            <a:r>
              <a:rPr lang="en-AU" sz="3200" b="1" baseline="-25000" dirty="0" err="1">
                <a:solidFill>
                  <a:schemeClr val="accent5">
                    <a:lumMod val="50000"/>
                  </a:schemeClr>
                </a:solidFill>
                <a:latin typeface="Century Gothic" panose="020B0502020202020204" pitchFamily="34" charset="0"/>
              </a:rPr>
              <a:t>i</a:t>
            </a:r>
            <a:r>
              <a:rPr lang="en-AU" sz="3200" b="1" dirty="0">
                <a:solidFill>
                  <a:schemeClr val="accent5">
                    <a:lumMod val="50000"/>
                  </a:schemeClr>
                </a:solidFill>
                <a:latin typeface="Century Gothic" panose="020B0502020202020204" pitchFamily="34" charset="0"/>
              </a:rPr>
              <a:t> = Σ</a:t>
            </a:r>
            <a:r>
              <a:rPr lang="el-GR" sz="3200" b="1" dirty="0">
                <a:solidFill>
                  <a:schemeClr val="accent5">
                    <a:lumMod val="50000"/>
                  </a:schemeClr>
                </a:solidFill>
                <a:latin typeface="Century Gothic" panose="020B0502020202020204" pitchFamily="34" charset="0"/>
              </a:rPr>
              <a:t>ρ</a:t>
            </a:r>
            <a:r>
              <a:rPr lang="en-AU" sz="3200" b="1" baseline="-25000" dirty="0">
                <a:solidFill>
                  <a:schemeClr val="accent5">
                    <a:lumMod val="50000"/>
                  </a:schemeClr>
                </a:solidFill>
                <a:latin typeface="Century Gothic" panose="020B0502020202020204" pitchFamily="34" charset="0"/>
              </a:rPr>
              <a:t>f</a:t>
            </a:r>
            <a:r>
              <a:rPr lang="en-AU" sz="3200" b="1" dirty="0">
                <a:solidFill>
                  <a:schemeClr val="accent5">
                    <a:lumMod val="50000"/>
                  </a:schemeClr>
                </a:solidFill>
                <a:latin typeface="Century Gothic" panose="020B0502020202020204" pitchFamily="34" charset="0"/>
              </a:rPr>
              <a:t> </a:t>
            </a:r>
          </a:p>
          <a:p>
            <a:pPr algn="ctr"/>
            <a:r>
              <a:rPr lang="en-AU" sz="3200" b="1" dirty="0" err="1" smtClean="0">
                <a:solidFill>
                  <a:schemeClr val="accent5">
                    <a:lumMod val="50000"/>
                  </a:schemeClr>
                </a:solidFill>
                <a:latin typeface="Century Gothic" panose="020B0502020202020204" pitchFamily="34" charset="0"/>
              </a:rPr>
              <a:t>ΣE</a:t>
            </a:r>
            <a:r>
              <a:rPr lang="en-AU" sz="3200" b="1" baseline="-25000" dirty="0" err="1" smtClean="0">
                <a:solidFill>
                  <a:schemeClr val="accent5">
                    <a:lumMod val="50000"/>
                  </a:schemeClr>
                </a:solidFill>
                <a:latin typeface="Century Gothic" panose="020B0502020202020204" pitchFamily="34" charset="0"/>
              </a:rPr>
              <a:t>Ki</a:t>
            </a:r>
            <a:r>
              <a:rPr lang="en-AU" sz="3200" b="1" dirty="0" smtClean="0">
                <a:solidFill>
                  <a:schemeClr val="accent5">
                    <a:lumMod val="50000"/>
                  </a:schemeClr>
                </a:solidFill>
                <a:latin typeface="Century Gothic" panose="020B0502020202020204" pitchFamily="34" charset="0"/>
              </a:rPr>
              <a:t> </a:t>
            </a:r>
            <a:r>
              <a:rPr lang="en-AU" sz="3200" b="1" dirty="0">
                <a:solidFill>
                  <a:schemeClr val="accent5">
                    <a:lumMod val="50000"/>
                  </a:schemeClr>
                </a:solidFill>
                <a:latin typeface="Century Gothic" panose="020B0502020202020204" pitchFamily="34" charset="0"/>
              </a:rPr>
              <a:t>= </a:t>
            </a:r>
            <a:r>
              <a:rPr lang="en-AU" sz="3200" b="1" dirty="0" err="1" smtClean="0">
                <a:solidFill>
                  <a:schemeClr val="accent5">
                    <a:lumMod val="50000"/>
                  </a:schemeClr>
                </a:solidFill>
                <a:latin typeface="Century Gothic" panose="020B0502020202020204" pitchFamily="34" charset="0"/>
              </a:rPr>
              <a:t>ΣE</a:t>
            </a:r>
            <a:r>
              <a:rPr lang="en-AU" sz="3200" b="1" baseline="-25000" dirty="0" err="1" smtClean="0">
                <a:solidFill>
                  <a:schemeClr val="accent5">
                    <a:lumMod val="50000"/>
                  </a:schemeClr>
                </a:solidFill>
                <a:latin typeface="Century Gothic" panose="020B0502020202020204" pitchFamily="34" charset="0"/>
              </a:rPr>
              <a:t>Kf</a:t>
            </a:r>
            <a:r>
              <a:rPr lang="en-AU" sz="3200" b="1" dirty="0" smtClean="0">
                <a:solidFill>
                  <a:schemeClr val="accent5">
                    <a:lumMod val="50000"/>
                  </a:schemeClr>
                </a:solidFill>
                <a:latin typeface="Century Gothic" panose="020B0502020202020204" pitchFamily="34" charset="0"/>
              </a:rPr>
              <a:t> </a:t>
            </a:r>
            <a:endParaRPr lang="en-AU" dirty="0">
              <a:solidFill>
                <a:schemeClr val="accent5">
                  <a:lumMod val="50000"/>
                </a:schemeClr>
              </a:solidFill>
            </a:endParaRPr>
          </a:p>
        </p:txBody>
      </p:sp>
      <p:sp>
        <p:nvSpPr>
          <p:cNvPr id="8" name="TextBox 7"/>
          <p:cNvSpPr txBox="1"/>
          <p:nvPr/>
        </p:nvSpPr>
        <p:spPr>
          <a:xfrm>
            <a:off x="0" y="3917374"/>
            <a:ext cx="9144000" cy="1815882"/>
          </a:xfrm>
          <a:prstGeom prst="rect">
            <a:avLst/>
          </a:prstGeom>
          <a:solidFill>
            <a:schemeClr val="accent3">
              <a:lumMod val="40000"/>
              <a:lumOff val="60000"/>
            </a:schemeClr>
          </a:solidFill>
        </p:spPr>
        <p:txBody>
          <a:bodyPr wrap="square" rtlCol="0">
            <a:spAutoFit/>
          </a:bodyPr>
          <a:lstStyle/>
          <a:p>
            <a:r>
              <a:rPr lang="en-AU" b="1" u="sng" dirty="0" smtClean="0">
                <a:solidFill>
                  <a:schemeClr val="accent5">
                    <a:lumMod val="50000"/>
                  </a:schemeClr>
                </a:solidFill>
              </a:rPr>
              <a:t>Inelastic collisions:</a:t>
            </a:r>
            <a:r>
              <a:rPr lang="en-AU" dirty="0" smtClean="0">
                <a:solidFill>
                  <a:schemeClr val="accent5">
                    <a:lumMod val="50000"/>
                  </a:schemeClr>
                </a:solidFill>
              </a:rPr>
              <a:t> Momentum is conserved, however, Kinetic energy is not </a:t>
            </a:r>
            <a:r>
              <a:rPr lang="en-AU" dirty="0" smtClean="0">
                <a:solidFill>
                  <a:schemeClr val="accent5">
                    <a:lumMod val="50000"/>
                  </a:schemeClr>
                </a:solidFill>
              </a:rPr>
              <a:t>conserved.</a:t>
            </a:r>
          </a:p>
          <a:p>
            <a:pPr algn="ctr"/>
            <a:r>
              <a:rPr lang="en-AU" sz="3200" b="1" dirty="0" smtClean="0">
                <a:solidFill>
                  <a:schemeClr val="accent5">
                    <a:lumMod val="50000"/>
                  </a:schemeClr>
                </a:solidFill>
                <a:latin typeface="Century Gothic" panose="020B0502020202020204" pitchFamily="34" charset="0"/>
              </a:rPr>
              <a:t>Σ</a:t>
            </a:r>
            <a:r>
              <a:rPr lang="el-GR" sz="3200" b="1" dirty="0" smtClean="0">
                <a:solidFill>
                  <a:schemeClr val="accent5">
                    <a:lumMod val="50000"/>
                  </a:schemeClr>
                </a:solidFill>
                <a:latin typeface="Century Gothic" panose="020B0502020202020204" pitchFamily="34" charset="0"/>
              </a:rPr>
              <a:t>ρ</a:t>
            </a:r>
            <a:r>
              <a:rPr lang="en-AU" sz="3200" b="1" baseline="-25000" dirty="0" err="1" smtClean="0">
                <a:solidFill>
                  <a:schemeClr val="accent5">
                    <a:lumMod val="50000"/>
                  </a:schemeClr>
                </a:solidFill>
                <a:latin typeface="Century Gothic" panose="020B0502020202020204" pitchFamily="34" charset="0"/>
              </a:rPr>
              <a:t>i</a:t>
            </a:r>
            <a:r>
              <a:rPr lang="en-AU" sz="3200" b="1" dirty="0" smtClean="0">
                <a:solidFill>
                  <a:schemeClr val="accent5">
                    <a:lumMod val="50000"/>
                  </a:schemeClr>
                </a:solidFill>
                <a:latin typeface="Century Gothic" panose="020B0502020202020204" pitchFamily="34" charset="0"/>
              </a:rPr>
              <a:t> = Σ</a:t>
            </a:r>
            <a:r>
              <a:rPr lang="el-GR" sz="3200" b="1" dirty="0" smtClean="0">
                <a:solidFill>
                  <a:schemeClr val="accent5">
                    <a:lumMod val="50000"/>
                  </a:schemeClr>
                </a:solidFill>
                <a:latin typeface="Century Gothic" panose="020B0502020202020204" pitchFamily="34" charset="0"/>
              </a:rPr>
              <a:t>ρ</a:t>
            </a:r>
            <a:r>
              <a:rPr lang="en-AU" sz="3200" b="1" baseline="-25000" dirty="0" smtClean="0">
                <a:solidFill>
                  <a:schemeClr val="accent5">
                    <a:lumMod val="50000"/>
                  </a:schemeClr>
                </a:solidFill>
                <a:latin typeface="Century Gothic" panose="020B0502020202020204" pitchFamily="34" charset="0"/>
              </a:rPr>
              <a:t>f</a:t>
            </a:r>
            <a:r>
              <a:rPr lang="en-AU" sz="3200" b="1" dirty="0" smtClean="0">
                <a:solidFill>
                  <a:schemeClr val="accent5">
                    <a:lumMod val="50000"/>
                  </a:schemeClr>
                </a:solidFill>
                <a:latin typeface="Century Gothic" panose="020B0502020202020204" pitchFamily="34" charset="0"/>
              </a:rPr>
              <a:t> </a:t>
            </a:r>
          </a:p>
          <a:p>
            <a:pPr algn="ctr"/>
            <a:r>
              <a:rPr lang="en-AU" sz="3200" b="1" dirty="0" err="1" smtClean="0">
                <a:solidFill>
                  <a:schemeClr val="accent5">
                    <a:lumMod val="50000"/>
                  </a:schemeClr>
                </a:solidFill>
                <a:latin typeface="Century Gothic" panose="020B0502020202020204" pitchFamily="34" charset="0"/>
              </a:rPr>
              <a:t>ΣE</a:t>
            </a:r>
            <a:r>
              <a:rPr lang="en-AU" sz="3200" b="1" baseline="-25000" dirty="0" err="1" smtClean="0">
                <a:solidFill>
                  <a:schemeClr val="accent5">
                    <a:lumMod val="50000"/>
                  </a:schemeClr>
                </a:solidFill>
                <a:latin typeface="Century Gothic" panose="020B0502020202020204" pitchFamily="34" charset="0"/>
              </a:rPr>
              <a:t>Ki</a:t>
            </a:r>
            <a:r>
              <a:rPr lang="en-AU" sz="3200" b="1" dirty="0" smtClean="0">
                <a:solidFill>
                  <a:schemeClr val="accent5">
                    <a:lumMod val="50000"/>
                  </a:schemeClr>
                </a:solidFill>
                <a:latin typeface="Century Gothic" panose="020B0502020202020204" pitchFamily="34" charset="0"/>
              </a:rPr>
              <a:t> </a:t>
            </a:r>
            <a:r>
              <a:rPr lang="en-AU" sz="3200" b="1" dirty="0" smtClean="0">
                <a:solidFill>
                  <a:schemeClr val="accent5">
                    <a:lumMod val="50000"/>
                  </a:schemeClr>
                </a:solidFill>
                <a:latin typeface="Century Gothic" panose="020B0502020202020204" pitchFamily="34" charset="0"/>
              </a:rPr>
              <a:t>≠ </a:t>
            </a:r>
            <a:r>
              <a:rPr lang="en-AU" sz="3200" b="1" dirty="0" err="1" smtClean="0">
                <a:solidFill>
                  <a:schemeClr val="accent5">
                    <a:lumMod val="50000"/>
                  </a:schemeClr>
                </a:solidFill>
                <a:latin typeface="Century Gothic" panose="020B0502020202020204" pitchFamily="34" charset="0"/>
              </a:rPr>
              <a:t>ΣE</a:t>
            </a:r>
            <a:r>
              <a:rPr lang="en-AU" sz="3200" b="1" baseline="-25000" dirty="0" err="1" smtClean="0">
                <a:solidFill>
                  <a:schemeClr val="accent5">
                    <a:lumMod val="50000"/>
                  </a:schemeClr>
                </a:solidFill>
                <a:latin typeface="Century Gothic" panose="020B0502020202020204" pitchFamily="34" charset="0"/>
              </a:rPr>
              <a:t>Kf</a:t>
            </a:r>
            <a:r>
              <a:rPr lang="en-AU" sz="3200" b="1" dirty="0" smtClean="0">
                <a:solidFill>
                  <a:schemeClr val="accent5">
                    <a:lumMod val="50000"/>
                  </a:schemeClr>
                </a:solidFill>
                <a:latin typeface="Century Gothic" panose="020B0502020202020204" pitchFamily="34" charset="0"/>
              </a:rPr>
              <a:t> </a:t>
            </a:r>
            <a:endParaRPr lang="en-AU" dirty="0">
              <a:solidFill>
                <a:schemeClr val="accent5">
                  <a:lumMod val="50000"/>
                </a:schemeClr>
              </a:solidFill>
            </a:endParaRPr>
          </a:p>
        </p:txBody>
      </p:sp>
    </p:spTree>
    <p:extLst>
      <p:ext uri="{BB962C8B-B14F-4D97-AF65-F5344CB8AC3E}">
        <p14:creationId xmlns:p14="http://schemas.microsoft.com/office/powerpoint/2010/main" val="838642788"/>
      </p:ext>
    </p:extLst>
  </p:cSld>
  <p:clrMapOvr>
    <a:masterClrMapping/>
  </p:clrMapOvr>
  <p:transition>
    <p:fade thruBlk="1"/>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51520" y="188640"/>
            <a:ext cx="7488832" cy="836712"/>
          </a:xfrm>
        </p:spPr>
        <p:txBody>
          <a:bodyPr/>
          <a:lstStyle/>
          <a:p>
            <a:r>
              <a:rPr lang="en-AU" sz="4000" b="1" dirty="0" smtClean="0"/>
              <a:t>Elastic Collision</a:t>
            </a:r>
            <a:endParaRPr lang="en-AU" sz="4000" b="1" dirty="0"/>
          </a:p>
        </p:txBody>
      </p:sp>
      <p:sp>
        <p:nvSpPr>
          <p:cNvPr id="7" name="Content Placeholder 6"/>
          <p:cNvSpPr>
            <a:spLocks noGrp="1"/>
          </p:cNvSpPr>
          <p:nvPr>
            <p:ph idx="1"/>
          </p:nvPr>
        </p:nvSpPr>
        <p:spPr>
          <a:xfrm>
            <a:off x="179512" y="1025352"/>
            <a:ext cx="8640960" cy="5355976"/>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a:t>
            </a:r>
            <a:r>
              <a:rPr lang="en-AU" sz="2800" b="1" u="sng" dirty="0" smtClean="0">
                <a:solidFill>
                  <a:schemeClr val="accent1">
                    <a:lumMod val="40000"/>
                    <a:lumOff val="60000"/>
                  </a:schemeClr>
                </a:solidFill>
                <a:latin typeface="Century Gothic" panose="020B0502020202020204" pitchFamily="34" charset="0"/>
              </a:rPr>
              <a:t>9.4g:</a:t>
            </a:r>
            <a:r>
              <a:rPr lang="en-AU" sz="2800"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An object of mass 2 kg, moving with a velocity of 12 m s</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collides head on with a stationary object whose mass is 6 kg. Given that the collision is elastic, what is the final velocities of the two objects? Neglect friction. </a:t>
            </a:r>
          </a:p>
          <a:p>
            <a:pPr marL="0" indent="0">
              <a:buNone/>
            </a:pPr>
            <a:endParaRPr lang="en-AU" sz="2800" dirty="0">
              <a:latin typeface="Century Gothic" panose="020B0502020202020204" pitchFamily="34" charset="0"/>
            </a:endParaRPr>
          </a:p>
          <a:p>
            <a:pPr marL="0" indent="0">
              <a:buNone/>
            </a:pP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693815787"/>
      </p:ext>
    </p:extLst>
  </p:cSld>
  <p:clrMapOvr>
    <a:masterClrMapping/>
  </p:clrMapOvr>
  <p:transition>
    <p:fade thruBlk="1"/>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51520" y="188640"/>
            <a:ext cx="7488832" cy="836712"/>
          </a:xfrm>
        </p:spPr>
        <p:txBody>
          <a:bodyPr/>
          <a:lstStyle/>
          <a:p>
            <a:r>
              <a:rPr lang="en-AU" sz="4000" b="1" dirty="0" smtClean="0"/>
              <a:t>Inelastic Collision</a:t>
            </a:r>
            <a:endParaRPr lang="en-AU" sz="4000" b="1" dirty="0"/>
          </a:p>
        </p:txBody>
      </p:sp>
      <p:sp>
        <p:nvSpPr>
          <p:cNvPr id="7" name="Content Placeholder 6"/>
          <p:cNvSpPr>
            <a:spLocks noGrp="1"/>
          </p:cNvSpPr>
          <p:nvPr>
            <p:ph idx="1"/>
          </p:nvPr>
        </p:nvSpPr>
        <p:spPr>
          <a:xfrm>
            <a:off x="179512" y="836712"/>
            <a:ext cx="8640960" cy="5544616"/>
          </a:xfrm>
        </p:spPr>
        <p:txBody>
          <a:bodyPr>
            <a:normAutofit/>
          </a:bodyPr>
          <a:lstStyle/>
          <a:p>
            <a:pPr marL="0" indent="0">
              <a:buNone/>
            </a:pPr>
            <a:r>
              <a:rPr lang="en-AU" sz="2200" b="1" u="sng" dirty="0" smtClean="0">
                <a:solidFill>
                  <a:schemeClr val="accent1">
                    <a:lumMod val="40000"/>
                    <a:lumOff val="60000"/>
                  </a:schemeClr>
                </a:solidFill>
                <a:latin typeface="Century Gothic" panose="020B0502020202020204" pitchFamily="34" charset="0"/>
              </a:rPr>
              <a:t>Example </a:t>
            </a:r>
            <a:r>
              <a:rPr lang="en-AU" sz="2200" b="1" u="sng" dirty="0" smtClean="0">
                <a:solidFill>
                  <a:schemeClr val="accent1">
                    <a:lumMod val="40000"/>
                    <a:lumOff val="60000"/>
                  </a:schemeClr>
                </a:solidFill>
                <a:latin typeface="Century Gothic" panose="020B0502020202020204" pitchFamily="34" charset="0"/>
              </a:rPr>
              <a:t>9.4h:</a:t>
            </a:r>
            <a:r>
              <a:rPr lang="en-AU" sz="2200" dirty="0" smtClean="0">
                <a:solidFill>
                  <a:schemeClr val="accent1">
                    <a:lumMod val="40000"/>
                    <a:lumOff val="60000"/>
                  </a:schemeClr>
                </a:solidFill>
                <a:latin typeface="Century Gothic" panose="020B0502020202020204" pitchFamily="34" charset="0"/>
              </a:rPr>
              <a:t> </a:t>
            </a:r>
            <a:r>
              <a:rPr lang="en-AU" sz="2200" dirty="0" smtClean="0">
                <a:latin typeface="Century Gothic" panose="020B0502020202020204" pitchFamily="34" charset="0"/>
              </a:rPr>
              <a:t>Two asteroids in the </a:t>
            </a:r>
            <a:r>
              <a:rPr lang="en-AU" sz="2200" dirty="0" err="1" smtClean="0">
                <a:latin typeface="Century Gothic" panose="020B0502020202020204" pitchFamily="34" charset="0"/>
              </a:rPr>
              <a:t>Hildas</a:t>
            </a:r>
            <a:r>
              <a:rPr lang="en-AU" sz="2200" dirty="0" smtClean="0">
                <a:latin typeface="Century Gothic" panose="020B0502020202020204" pitchFamily="34" charset="0"/>
              </a:rPr>
              <a:t> cluster of the asteroid </a:t>
            </a:r>
            <a:r>
              <a:rPr lang="en-AU" sz="2200" dirty="0" smtClean="0">
                <a:latin typeface="Century Gothic" panose="020B0502020202020204" pitchFamily="34" charset="0"/>
              </a:rPr>
              <a:t>belt are </a:t>
            </a:r>
            <a:r>
              <a:rPr lang="en-AU" sz="2200" dirty="0" smtClean="0">
                <a:latin typeface="Century Gothic" panose="020B0502020202020204" pitchFamily="34" charset="0"/>
              </a:rPr>
              <a:t>involved in a direct head-on collision. Before the collision, the larger asteroid (mass 3.2 × 10</a:t>
            </a:r>
            <a:r>
              <a:rPr lang="en-AU" sz="2200" baseline="30000" dirty="0" smtClean="0">
                <a:latin typeface="Century Gothic" panose="020B0502020202020204" pitchFamily="34" charset="0"/>
              </a:rPr>
              <a:t>4</a:t>
            </a:r>
            <a:r>
              <a:rPr lang="en-AU" sz="2200" dirty="0" smtClean="0">
                <a:latin typeface="Century Gothic" panose="020B0502020202020204" pitchFamily="34" charset="0"/>
              </a:rPr>
              <a:t> kg) is travelling at 2.8 </a:t>
            </a:r>
            <a:r>
              <a:rPr lang="en-AU" sz="2200" dirty="0">
                <a:latin typeface="Century Gothic" panose="020B0502020202020204" pitchFamily="34" charset="0"/>
              </a:rPr>
              <a:t>× </a:t>
            </a:r>
            <a:r>
              <a:rPr lang="en-AU" sz="2200" dirty="0" smtClean="0">
                <a:latin typeface="Century Gothic" panose="020B0502020202020204" pitchFamily="34" charset="0"/>
              </a:rPr>
              <a:t>10</a:t>
            </a:r>
            <a:r>
              <a:rPr lang="en-AU" sz="2200" baseline="30000" dirty="0" smtClean="0">
                <a:latin typeface="Century Gothic" panose="020B0502020202020204" pitchFamily="34" charset="0"/>
              </a:rPr>
              <a:t>2 </a:t>
            </a:r>
            <a:r>
              <a:rPr lang="en-AU" sz="2200" dirty="0">
                <a:latin typeface="Century Gothic" panose="020B0502020202020204" pitchFamily="34" charset="0"/>
              </a:rPr>
              <a:t>m </a:t>
            </a:r>
            <a:r>
              <a:rPr lang="en-AU" sz="2200" dirty="0" smtClean="0">
                <a:latin typeface="Century Gothic" panose="020B0502020202020204" pitchFamily="34" charset="0"/>
              </a:rPr>
              <a:t>s</a:t>
            </a:r>
            <a:r>
              <a:rPr lang="en-AU" sz="2200" baseline="30000" dirty="0" smtClean="0">
                <a:latin typeface="Century Gothic" panose="020B0502020202020204" pitchFamily="34" charset="0"/>
              </a:rPr>
              <a:t>-1</a:t>
            </a:r>
            <a:r>
              <a:rPr lang="en-AU" sz="2200" dirty="0" smtClean="0">
                <a:latin typeface="Century Gothic" panose="020B0502020202020204" pitchFamily="34" charset="0"/>
              </a:rPr>
              <a:t>, and the smaller asteroid </a:t>
            </a:r>
            <a:r>
              <a:rPr lang="en-AU" sz="2200" dirty="0">
                <a:latin typeface="Century Gothic" panose="020B0502020202020204" pitchFamily="34" charset="0"/>
              </a:rPr>
              <a:t>(mass </a:t>
            </a:r>
            <a:r>
              <a:rPr lang="en-AU" sz="2200" dirty="0" smtClean="0">
                <a:latin typeface="Century Gothic" panose="020B0502020202020204" pitchFamily="34" charset="0"/>
              </a:rPr>
              <a:t>1.8 </a:t>
            </a:r>
            <a:r>
              <a:rPr lang="en-AU" sz="2200" dirty="0">
                <a:latin typeface="Century Gothic" panose="020B0502020202020204" pitchFamily="34" charset="0"/>
              </a:rPr>
              <a:t>× </a:t>
            </a:r>
            <a:r>
              <a:rPr lang="en-AU" sz="2200" dirty="0" smtClean="0">
                <a:latin typeface="Century Gothic" panose="020B0502020202020204" pitchFamily="34" charset="0"/>
              </a:rPr>
              <a:t>10</a:t>
            </a:r>
            <a:r>
              <a:rPr lang="en-AU" sz="2200" baseline="30000" dirty="0" smtClean="0">
                <a:latin typeface="Century Gothic" panose="020B0502020202020204" pitchFamily="34" charset="0"/>
              </a:rPr>
              <a:t>3</a:t>
            </a:r>
            <a:r>
              <a:rPr lang="en-AU" sz="2200" dirty="0" smtClean="0">
                <a:latin typeface="Century Gothic" panose="020B0502020202020204" pitchFamily="34" charset="0"/>
              </a:rPr>
              <a:t> </a:t>
            </a:r>
            <a:r>
              <a:rPr lang="en-AU" sz="2200" dirty="0">
                <a:latin typeface="Century Gothic" panose="020B0502020202020204" pitchFamily="34" charset="0"/>
              </a:rPr>
              <a:t>kg) is </a:t>
            </a:r>
            <a:r>
              <a:rPr lang="en-AU" sz="2200" dirty="0" smtClean="0">
                <a:latin typeface="Century Gothic" panose="020B0502020202020204" pitchFamily="34" charset="0"/>
              </a:rPr>
              <a:t>stationary (relatively speaking). Upon colliding the two asteroids are merged into one.</a:t>
            </a:r>
          </a:p>
          <a:p>
            <a:pPr marL="457200" indent="-457200">
              <a:buAutoNum type="alphaLcParenR"/>
            </a:pPr>
            <a:r>
              <a:rPr lang="en-AU" sz="2200" dirty="0" smtClean="0">
                <a:latin typeface="Century Gothic" panose="020B0502020202020204" pitchFamily="34" charset="0"/>
              </a:rPr>
              <a:t>What is their joint velocity immediately after the collision? </a:t>
            </a:r>
            <a:endParaRPr lang="en-AU" sz="2200" dirty="0" smtClean="0">
              <a:latin typeface="Century Gothic" panose="020B0502020202020204" pitchFamily="34" charset="0"/>
            </a:endParaRPr>
          </a:p>
          <a:p>
            <a:pPr marL="457200" indent="-457200">
              <a:buFont typeface="Wingdings 3" charset="2"/>
              <a:buAutoNum type="alphaLcParenR"/>
            </a:pPr>
            <a:r>
              <a:rPr lang="en-AU" sz="2200" dirty="0">
                <a:latin typeface="Century Gothic" panose="020B0502020202020204" pitchFamily="34" charset="0"/>
              </a:rPr>
              <a:t>What is the total initial Kinetic energy of the system? </a:t>
            </a:r>
          </a:p>
          <a:p>
            <a:pPr marL="457200" indent="-457200">
              <a:buFont typeface="Wingdings 3" charset="2"/>
              <a:buAutoNum type="alphaLcParenR"/>
            </a:pPr>
            <a:r>
              <a:rPr lang="en-AU" sz="2200" dirty="0">
                <a:latin typeface="Century Gothic" panose="020B0502020202020204" pitchFamily="34" charset="0"/>
              </a:rPr>
              <a:t>What is the total final Kinetic energy of the system? </a:t>
            </a:r>
          </a:p>
          <a:p>
            <a:pPr marL="457200" indent="-457200">
              <a:buFont typeface="Wingdings 3" charset="2"/>
              <a:buAutoNum type="alphaLcParenR"/>
            </a:pPr>
            <a:r>
              <a:rPr lang="en-AU" sz="2200" dirty="0">
                <a:latin typeface="Century Gothic" panose="020B0502020202020204" pitchFamily="34" charset="0"/>
              </a:rPr>
              <a:t>What is the difference in Kinetic energy of the system and list two statements that suggest this is an inelastic collision? </a:t>
            </a:r>
          </a:p>
          <a:p>
            <a:pPr marL="457200" indent="-457200">
              <a:buAutoNum type="alphaLcParenR"/>
            </a:pPr>
            <a:endParaRPr lang="en-AU" sz="2200" dirty="0" smtClean="0">
              <a:latin typeface="Century Gothic" panose="020B0502020202020204" pitchFamily="34" charset="0"/>
            </a:endParaRPr>
          </a:p>
          <a:p>
            <a:pPr marL="0" indent="0">
              <a:buNone/>
            </a:pPr>
            <a:endParaRPr lang="en-AU" sz="2200" dirty="0" smtClean="0">
              <a:latin typeface="Century Gothic" panose="020B0502020202020204" pitchFamily="34" charset="0"/>
            </a:endParaRPr>
          </a:p>
        </p:txBody>
      </p:sp>
    </p:spTree>
    <p:extLst>
      <p:ext uri="{BB962C8B-B14F-4D97-AF65-F5344CB8AC3E}">
        <p14:creationId xmlns:p14="http://schemas.microsoft.com/office/powerpoint/2010/main" val="2881306514"/>
      </p:ext>
    </p:extLst>
  </p:cSld>
  <p:clrMapOvr>
    <a:masterClrMapping/>
  </p:clrMapOvr>
  <p:transition>
    <p:fade thruBlk="1"/>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51520" y="188640"/>
            <a:ext cx="7488832" cy="836712"/>
          </a:xfrm>
        </p:spPr>
        <p:txBody>
          <a:bodyPr/>
          <a:lstStyle/>
          <a:p>
            <a:r>
              <a:rPr lang="en-AU" sz="4000" b="1" dirty="0" smtClean="0"/>
              <a:t>Collisions</a:t>
            </a:r>
            <a:endParaRPr lang="en-AU" sz="4000" b="1" dirty="0"/>
          </a:p>
        </p:txBody>
      </p:sp>
      <p:sp>
        <p:nvSpPr>
          <p:cNvPr id="7" name="Content Placeholder 6"/>
          <p:cNvSpPr>
            <a:spLocks noGrp="1"/>
          </p:cNvSpPr>
          <p:nvPr>
            <p:ph idx="1"/>
          </p:nvPr>
        </p:nvSpPr>
        <p:spPr>
          <a:xfrm>
            <a:off x="179512" y="836712"/>
            <a:ext cx="8640960" cy="5544616"/>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a:t>
            </a:r>
            <a:r>
              <a:rPr lang="en-AU" sz="2800" b="1" u="sng" dirty="0" smtClean="0">
                <a:solidFill>
                  <a:schemeClr val="accent1">
                    <a:lumMod val="40000"/>
                    <a:lumOff val="60000"/>
                  </a:schemeClr>
                </a:solidFill>
                <a:latin typeface="Century Gothic" panose="020B0502020202020204" pitchFamily="34" charset="0"/>
              </a:rPr>
              <a:t>9.4i:</a:t>
            </a:r>
            <a:r>
              <a:rPr lang="en-AU" sz="2800" dirty="0" smtClean="0">
                <a:solidFill>
                  <a:schemeClr val="accent1">
                    <a:lumMod val="40000"/>
                    <a:lumOff val="60000"/>
                  </a:schemeClr>
                </a:solidFill>
                <a:latin typeface="Century Gothic" panose="020B0502020202020204" pitchFamily="34" charset="0"/>
              </a:rPr>
              <a:t> </a:t>
            </a:r>
            <a:r>
              <a:rPr lang="en-AU" sz="2800" dirty="0" smtClean="0">
                <a:latin typeface="Century Gothic" panose="020B0502020202020204" pitchFamily="34" charset="0"/>
              </a:rPr>
              <a:t>A railway coal truck of mass 4.8 tonnes and moving east at 12 m s</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collides with a 15.5 tonnes stationary truck on the tracks and locks together with it. At what speed do the two trucks continue moving after the collision? Show whether the collision is elastic or inelastic</a:t>
            </a:r>
            <a:r>
              <a:rPr lang="en-AU" sz="2800" dirty="0" smtClean="0">
                <a:latin typeface="Century Gothic" panose="020B0502020202020204" pitchFamily="34" charset="0"/>
              </a:rPr>
              <a:t>.</a:t>
            </a: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82613749"/>
      </p:ext>
    </p:extLst>
  </p:cSld>
  <p:clrMapOvr>
    <a:masterClrMapping/>
  </p:clrMapOvr>
  <p:transition>
    <p:fade thruBlk="1"/>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re 1"/>
          <p:cNvSpPr>
            <a:spLocks noGrp="1"/>
          </p:cNvSpPr>
          <p:nvPr>
            <p:ph type="title"/>
          </p:nvPr>
        </p:nvSpPr>
        <p:spPr>
          <a:xfrm>
            <a:off x="0" y="1"/>
            <a:ext cx="9144000" cy="1124744"/>
          </a:xfrm>
        </p:spPr>
        <p:txBody>
          <a:bodyPr/>
          <a:lstStyle/>
          <a:p>
            <a:r>
              <a:rPr lang="en-AU" sz="3900" dirty="0"/>
              <a:t>Homework, Context &amp; Keywords</a:t>
            </a:r>
            <a:endParaRPr lang="en-AU" sz="3900" dirty="0" smtClean="0"/>
          </a:p>
        </p:txBody>
      </p:sp>
      <p:sp>
        <p:nvSpPr>
          <p:cNvPr id="5123" name="Espace réservé du contenu 2"/>
          <p:cNvSpPr>
            <a:spLocks noGrp="1"/>
          </p:cNvSpPr>
          <p:nvPr>
            <p:ph idx="1"/>
          </p:nvPr>
        </p:nvSpPr>
        <p:spPr>
          <a:xfrm>
            <a:off x="457200" y="1340768"/>
            <a:ext cx="8229600" cy="5400600"/>
          </a:xfrm>
          <a:solidFill>
            <a:schemeClr val="accent6">
              <a:lumMod val="50000"/>
              <a:alpha val="50000"/>
            </a:schemeClr>
          </a:solidFill>
        </p:spPr>
        <p:txBody>
          <a:bodyPr/>
          <a:lstStyle/>
          <a:p>
            <a:pPr marL="0" indent="0">
              <a:buNone/>
            </a:pPr>
            <a:r>
              <a:rPr lang="en-AU" sz="2800" b="1" u="sng" dirty="0">
                <a:solidFill>
                  <a:schemeClr val="tx2"/>
                </a:solidFill>
                <a:latin typeface="Arial" pitchFamily="34" charset="0"/>
                <a:cs typeface="Arial" pitchFamily="34" charset="0"/>
              </a:rPr>
              <a:t>Homework</a:t>
            </a: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a:p>
            <a:pPr>
              <a:buNone/>
            </a:pPr>
            <a:endParaRPr lang="en-AU" sz="2800" dirty="0">
              <a:solidFill>
                <a:schemeClr val="tx2"/>
              </a:solidFill>
              <a:latin typeface="Arial" pitchFamily="34" charset="0"/>
              <a:cs typeface="Arial" pitchFamily="34" charset="0"/>
            </a:endParaRPr>
          </a:p>
        </p:txBody>
      </p:sp>
      <p:sp>
        <p:nvSpPr>
          <p:cNvPr id="18" name="TextBox 17"/>
          <p:cNvSpPr txBox="1"/>
          <p:nvPr/>
        </p:nvSpPr>
        <p:spPr>
          <a:xfrm>
            <a:off x="755576" y="1988840"/>
            <a:ext cx="7848871" cy="4585871"/>
          </a:xfrm>
          <a:prstGeom prst="rect">
            <a:avLst/>
          </a:prstGeom>
          <a:noFill/>
        </p:spPr>
        <p:txBody>
          <a:bodyPr wrap="square" rtlCol="0">
            <a:spAutoFit/>
          </a:bodyPr>
          <a:lstStyle/>
          <a:p>
            <a:r>
              <a:rPr lang="en-AU" sz="2800" dirty="0">
                <a:solidFill>
                  <a:schemeClr val="tx2"/>
                </a:solidFill>
                <a:latin typeface="Arial" pitchFamily="34" charset="0"/>
                <a:cs typeface="Arial" pitchFamily="34" charset="0"/>
              </a:rPr>
              <a:t>Complete all questions from Set </a:t>
            </a:r>
            <a:r>
              <a:rPr lang="en-AU" sz="2800" dirty="0" smtClean="0">
                <a:solidFill>
                  <a:schemeClr val="tx2"/>
                </a:solidFill>
                <a:latin typeface="Arial" pitchFamily="34" charset="0"/>
                <a:cs typeface="Arial" pitchFamily="34" charset="0"/>
              </a:rPr>
              <a:t>9.4 </a:t>
            </a:r>
            <a:r>
              <a:rPr lang="en-AU" sz="2800" dirty="0">
                <a:solidFill>
                  <a:schemeClr val="tx2"/>
                </a:solidFill>
                <a:latin typeface="Arial" pitchFamily="34" charset="0"/>
                <a:cs typeface="Arial" pitchFamily="34" charset="0"/>
              </a:rPr>
              <a:t>- due first lesson next week.</a:t>
            </a:r>
          </a:p>
          <a:p>
            <a:endParaRPr lang="en-AU" sz="2800" dirty="0">
              <a:solidFill>
                <a:schemeClr val="tx2"/>
              </a:solidFill>
              <a:latin typeface="Arial" pitchFamily="34" charset="0"/>
              <a:cs typeface="Arial" pitchFamily="34" charset="0"/>
            </a:endParaRPr>
          </a:p>
          <a:p>
            <a:pPr>
              <a:spcAft>
                <a:spcPts val="1200"/>
              </a:spcAft>
            </a:pPr>
            <a:r>
              <a:rPr lang="en-AU" sz="2800" dirty="0" smtClean="0">
                <a:solidFill>
                  <a:schemeClr val="tx2"/>
                </a:solidFill>
                <a:latin typeface="Arial" pitchFamily="34" charset="0"/>
                <a:cs typeface="Arial" pitchFamily="34" charset="0"/>
              </a:rPr>
              <a:t>Complete Chapter 9 Review, page </a:t>
            </a:r>
            <a:r>
              <a:rPr lang="en-AU" sz="2800" dirty="0">
                <a:solidFill>
                  <a:schemeClr val="tx2"/>
                </a:solidFill>
                <a:latin typeface="Arial" pitchFamily="34" charset="0"/>
                <a:cs typeface="Arial" pitchFamily="34" charset="0"/>
              </a:rPr>
              <a:t>308-309 - due first lesson next week. </a:t>
            </a:r>
            <a:endParaRPr lang="en-AU" sz="2800" dirty="0" smtClean="0">
              <a:solidFill>
                <a:schemeClr val="tx2"/>
              </a:solidFill>
              <a:latin typeface="Arial" pitchFamily="34" charset="0"/>
              <a:cs typeface="Arial" pitchFamily="34" charset="0"/>
            </a:endParaRPr>
          </a:p>
          <a:p>
            <a:pPr>
              <a:spcAft>
                <a:spcPts val="1200"/>
              </a:spcAft>
            </a:pPr>
            <a:endParaRPr lang="en-AU" sz="2800" dirty="0">
              <a:solidFill>
                <a:schemeClr val="tx2"/>
              </a:solidFill>
              <a:latin typeface="Arial" pitchFamily="34" charset="0"/>
              <a:cs typeface="Arial" pitchFamily="34" charset="0"/>
            </a:endParaRPr>
          </a:p>
          <a:p>
            <a:pPr>
              <a:spcAft>
                <a:spcPts val="1200"/>
              </a:spcAft>
            </a:pPr>
            <a:r>
              <a:rPr lang="en-AU" sz="2800" dirty="0">
                <a:solidFill>
                  <a:schemeClr val="tx2"/>
                </a:solidFill>
                <a:latin typeface="Arial" pitchFamily="34" charset="0"/>
                <a:cs typeface="Arial" pitchFamily="34" charset="0"/>
              </a:rPr>
              <a:t>Read Chapter </a:t>
            </a:r>
            <a:r>
              <a:rPr lang="en-AU" sz="2800" dirty="0" smtClean="0">
                <a:solidFill>
                  <a:schemeClr val="tx2"/>
                </a:solidFill>
                <a:latin typeface="Arial" pitchFamily="34" charset="0"/>
                <a:cs typeface="Arial" pitchFamily="34" charset="0"/>
              </a:rPr>
              <a:t>10.1, </a:t>
            </a:r>
            <a:r>
              <a:rPr lang="en-AU" sz="2800" dirty="0">
                <a:solidFill>
                  <a:schemeClr val="tx2"/>
                </a:solidFill>
                <a:latin typeface="Arial" pitchFamily="34" charset="0"/>
                <a:cs typeface="Arial" pitchFamily="34" charset="0"/>
              </a:rPr>
              <a:t>page </a:t>
            </a:r>
            <a:r>
              <a:rPr lang="en-AU" sz="2800" dirty="0" smtClean="0">
                <a:solidFill>
                  <a:schemeClr val="tx2"/>
                </a:solidFill>
                <a:latin typeface="Arial" pitchFamily="34" charset="0"/>
                <a:cs typeface="Arial" pitchFamily="34" charset="0"/>
              </a:rPr>
              <a:t>312-318 </a:t>
            </a:r>
            <a:r>
              <a:rPr lang="en-AU" sz="2800" dirty="0">
                <a:solidFill>
                  <a:schemeClr val="tx2"/>
                </a:solidFill>
                <a:latin typeface="Arial" pitchFamily="34" charset="0"/>
                <a:cs typeface="Arial" pitchFamily="34" charset="0"/>
              </a:rPr>
              <a:t>and answer </a:t>
            </a:r>
          </a:p>
          <a:p>
            <a:pPr marL="0" indent="0">
              <a:spcAft>
                <a:spcPts val="1200"/>
              </a:spcAft>
              <a:buNone/>
            </a:pPr>
            <a:r>
              <a:rPr lang="en-AU" sz="2800" dirty="0">
                <a:solidFill>
                  <a:schemeClr val="tx2"/>
                </a:solidFill>
                <a:latin typeface="Arial" pitchFamily="34" charset="0"/>
                <a:cs typeface="Arial" pitchFamily="34" charset="0"/>
              </a:rPr>
              <a:t>	</a:t>
            </a:r>
            <a:r>
              <a:rPr lang="en-AU" sz="2800" dirty="0" smtClean="0">
                <a:solidFill>
                  <a:schemeClr val="tx2"/>
                </a:solidFill>
                <a:latin typeface="Arial" pitchFamily="34" charset="0"/>
                <a:cs typeface="Arial" pitchFamily="34" charset="0"/>
              </a:rPr>
              <a:t>Q1  Set 10.1</a:t>
            </a:r>
            <a:endParaRPr lang="en-AU" sz="2800" dirty="0">
              <a:solidFill>
                <a:schemeClr val="tx2"/>
              </a:solidFill>
              <a:latin typeface="Arial" pitchFamily="34" charset="0"/>
              <a:cs typeface="Arial" pitchFamily="34" charset="0"/>
            </a:endParaRPr>
          </a:p>
          <a:p>
            <a:pPr marL="0" indent="0">
              <a:spcAft>
                <a:spcPts val="1200"/>
              </a:spcAft>
              <a:buNone/>
            </a:pPr>
            <a:r>
              <a:rPr lang="en-AU" sz="2800" dirty="0">
                <a:solidFill>
                  <a:schemeClr val="tx2"/>
                </a:solidFill>
                <a:latin typeface="Arial" pitchFamily="34" charset="0"/>
                <a:cs typeface="Arial" pitchFamily="34" charset="0"/>
              </a:rPr>
              <a:t>     by </a:t>
            </a:r>
            <a:r>
              <a:rPr lang="en-AU" sz="2800" dirty="0" smtClean="0">
                <a:solidFill>
                  <a:schemeClr val="tx2"/>
                </a:solidFill>
                <a:latin typeface="Arial" pitchFamily="34" charset="0"/>
                <a:cs typeface="Arial" pitchFamily="34" charset="0"/>
              </a:rPr>
              <a:t>first lesson next term.</a:t>
            </a:r>
            <a:endParaRPr lang="en-AU" sz="2800" dirty="0">
              <a:solidFill>
                <a:schemeClr val="tx2"/>
              </a:solidFill>
              <a:latin typeface="Arial" pitchFamily="34" charset="0"/>
              <a:cs typeface="Arial" pitchFamily="34" charset="0"/>
            </a:endParaRPr>
          </a:p>
        </p:txBody>
      </p:sp>
    </p:spTree>
    <p:extLst>
      <p:ext uri="{BB962C8B-B14F-4D97-AF65-F5344CB8AC3E}">
        <p14:creationId xmlns:p14="http://schemas.microsoft.com/office/powerpoint/2010/main" val="1300132601"/>
      </p:ext>
    </p:extLst>
  </p:cSld>
  <p:clrMapOvr>
    <a:masterClrMapping/>
  </p:clrMapOvr>
  <p:transition>
    <p:fade thruBlk="1"/>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400" b="1" dirty="0" smtClean="0"/>
              <a:t>Work</a:t>
            </a:r>
            <a:endParaRPr lang="en-AU" sz="4400" b="1" dirty="0"/>
          </a:p>
        </p:txBody>
      </p:sp>
      <p:sp>
        <p:nvSpPr>
          <p:cNvPr id="7" name="Content Placeholder 6"/>
          <p:cNvSpPr>
            <a:spLocks noGrp="1"/>
          </p:cNvSpPr>
          <p:nvPr>
            <p:ph idx="1"/>
          </p:nvPr>
        </p:nvSpPr>
        <p:spPr>
          <a:xfrm>
            <a:off x="179512" y="1196752"/>
            <a:ext cx="8784976" cy="4771545"/>
          </a:xfrm>
        </p:spPr>
        <p:txBody>
          <a:bodyPr>
            <a:noAutofit/>
          </a:bodyPr>
          <a:lstStyle/>
          <a:p>
            <a:pPr marL="0" indent="0">
              <a:buNone/>
            </a:pPr>
            <a:r>
              <a:rPr lang="en-AU" sz="2800" b="1" dirty="0" smtClean="0">
                <a:latin typeface="Century Gothic" panose="020B0502020202020204" pitchFamily="34" charset="0"/>
              </a:rPr>
              <a:t>An object is said to have energy if a change occurs.</a:t>
            </a:r>
          </a:p>
          <a:p>
            <a:pPr marL="0" indent="0">
              <a:buNone/>
            </a:pPr>
            <a:r>
              <a:rPr lang="en-AU" sz="2800" b="1" u="sng" dirty="0" smtClean="0">
                <a:latin typeface="Century Gothic" panose="020B0502020202020204" pitchFamily="34" charset="0"/>
              </a:rPr>
              <a:t>Definition:</a:t>
            </a:r>
            <a:r>
              <a:rPr lang="en-AU" sz="2800" b="1" dirty="0" smtClean="0">
                <a:latin typeface="Century Gothic" panose="020B0502020202020204" pitchFamily="34" charset="0"/>
              </a:rPr>
              <a:t> What is accomplished on an object by the action of the force.</a:t>
            </a:r>
          </a:p>
          <a:p>
            <a:pPr marL="0" indent="0">
              <a:buNone/>
            </a:pPr>
            <a:endParaRPr lang="en-AU" sz="1400" b="1" dirty="0">
              <a:latin typeface="Century Gothic" panose="020B0502020202020204" pitchFamily="34" charset="0"/>
            </a:endParaRPr>
          </a:p>
          <a:p>
            <a:pPr marL="0" indent="0">
              <a:buNone/>
            </a:pPr>
            <a:r>
              <a:rPr lang="en-AU" sz="2800" b="1" dirty="0" smtClean="0">
                <a:latin typeface="Century Gothic" panose="020B0502020202020204" pitchFamily="34" charset="0"/>
              </a:rPr>
              <a:t>Work = Force × displacement</a:t>
            </a:r>
          </a:p>
          <a:p>
            <a:pPr marL="0" indent="0">
              <a:buNone/>
            </a:pPr>
            <a:endParaRPr lang="en-AU" sz="1400" b="1" dirty="0">
              <a:latin typeface="Century Gothic" panose="020B0502020202020204" pitchFamily="34" charset="0"/>
            </a:endParaRPr>
          </a:p>
          <a:p>
            <a:pPr marL="0" indent="0">
              <a:buNone/>
            </a:pPr>
            <a:r>
              <a:rPr lang="en-AU" sz="5400" b="1" dirty="0" smtClean="0">
                <a:latin typeface="Century Gothic" panose="020B0502020202020204" pitchFamily="34" charset="0"/>
              </a:rPr>
              <a:t>     W = F s</a:t>
            </a:r>
          </a:p>
          <a:p>
            <a:pPr marL="0" indent="0">
              <a:buNone/>
            </a:pPr>
            <a:endParaRPr lang="en-AU" sz="1600" b="1" dirty="0">
              <a:latin typeface="Century Gothic" panose="020B0502020202020204" pitchFamily="34" charset="0"/>
            </a:endParaRPr>
          </a:p>
          <a:p>
            <a:pPr marL="0" indent="0">
              <a:buNone/>
            </a:pPr>
            <a:r>
              <a:rPr lang="en-AU" sz="2800" b="1" dirty="0" smtClean="0">
                <a:latin typeface="Century Gothic" panose="020B0502020202020204" pitchFamily="34" charset="0"/>
              </a:rPr>
              <a:t>Units: Joules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7849" y="3936757"/>
            <a:ext cx="4430595" cy="2808997"/>
          </a:xfrm>
          <a:prstGeom prst="rect">
            <a:avLst/>
          </a:prstGeom>
        </p:spPr>
      </p:pic>
    </p:spTree>
    <p:extLst>
      <p:ext uri="{BB962C8B-B14F-4D97-AF65-F5344CB8AC3E}">
        <p14:creationId xmlns:p14="http://schemas.microsoft.com/office/powerpoint/2010/main" val="2925805094"/>
      </p:ext>
    </p:extLst>
  </p:cSld>
  <p:clrMapOvr>
    <a:masterClrMapping/>
  </p:clrMapOvr>
  <p:transition>
    <p:fade thruBlk="1"/>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400" b="1" dirty="0" smtClean="0"/>
              <a:t>Work</a:t>
            </a:r>
            <a:endParaRPr lang="en-AU" sz="4400" b="1" dirty="0"/>
          </a:p>
        </p:txBody>
      </p:sp>
      <p:sp>
        <p:nvSpPr>
          <p:cNvPr id="7" name="Content Placeholder 6"/>
          <p:cNvSpPr>
            <a:spLocks noGrp="1"/>
          </p:cNvSpPr>
          <p:nvPr>
            <p:ph idx="1"/>
          </p:nvPr>
        </p:nvSpPr>
        <p:spPr>
          <a:xfrm>
            <a:off x="179512" y="1196752"/>
            <a:ext cx="8784976" cy="5400600"/>
          </a:xfrm>
        </p:spPr>
        <p:txBody>
          <a:bodyPr>
            <a:norm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9.1b:</a:t>
            </a:r>
            <a:r>
              <a:rPr lang="en-AU" sz="2800" dirty="0" smtClean="0">
                <a:latin typeface="Century Gothic" panose="020B0502020202020204" pitchFamily="34" charset="0"/>
              </a:rPr>
              <a:t> Calculate the work done by a man who drags a 25 kg bag of salt across the pavers against a frictional force of 55 N for a distance of 12 m.</a:t>
            </a:r>
          </a:p>
          <a:p>
            <a:pPr marL="0" indent="0">
              <a:buNone/>
            </a:pPr>
            <a:endParaRPr lang="en-AU" sz="2800" b="1" u="sng" dirty="0" smtClean="0">
              <a:latin typeface="Century Gothic" panose="020B0502020202020204" pitchFamily="34" charset="0"/>
            </a:endParaRPr>
          </a:p>
          <a:p>
            <a:pPr marL="0" indent="0">
              <a:buNone/>
            </a:pPr>
            <a:r>
              <a:rPr lang="en-AU" sz="2800" b="1" u="sng" dirty="0" smtClean="0">
                <a:solidFill>
                  <a:schemeClr val="accent1">
                    <a:lumMod val="40000"/>
                    <a:lumOff val="60000"/>
                  </a:schemeClr>
                </a:solidFill>
                <a:latin typeface="Century Gothic" panose="020B0502020202020204" pitchFamily="34" charset="0"/>
              </a:rPr>
              <a:t>Example 9.1c:</a:t>
            </a:r>
            <a:r>
              <a:rPr lang="en-AU" sz="2800" dirty="0" smtClean="0">
                <a:latin typeface="Century Gothic" panose="020B0502020202020204" pitchFamily="34" charset="0"/>
              </a:rPr>
              <a:t> What is the work done by a 45 kg girl when she climbs up an almost vertical ladder 15 m high?.</a:t>
            </a:r>
            <a:endParaRPr lang="en-AU" sz="2800" dirty="0">
              <a:latin typeface="Century Gothic" panose="020B0502020202020204" pitchFamily="34" charset="0"/>
            </a:endParaRPr>
          </a:p>
          <a:p>
            <a:pPr marL="0" indent="0">
              <a:spcBef>
                <a:spcPts val="0"/>
              </a:spcBef>
              <a:buNone/>
            </a:pP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621263405"/>
      </p:ext>
    </p:extLst>
  </p:cSld>
  <p:clrMapOvr>
    <a:masterClrMapping/>
  </p:clrMapOvr>
  <p:transition>
    <p:fade thruBlk="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400" b="1" dirty="0" smtClean="0"/>
              <a:t>Work</a:t>
            </a:r>
            <a:endParaRPr lang="en-AU" sz="4400" b="1" dirty="0"/>
          </a:p>
        </p:txBody>
      </p:sp>
      <p:sp>
        <p:nvSpPr>
          <p:cNvPr id="7" name="Content Placeholder 6"/>
          <p:cNvSpPr>
            <a:spLocks noGrp="1"/>
          </p:cNvSpPr>
          <p:nvPr>
            <p:ph idx="1"/>
          </p:nvPr>
        </p:nvSpPr>
        <p:spPr>
          <a:xfrm>
            <a:off x="0" y="1052736"/>
            <a:ext cx="9144000" cy="5832648"/>
          </a:xfrm>
        </p:spPr>
        <p:txBody>
          <a:bodyPr>
            <a:noAutofit/>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9.1d:</a:t>
            </a:r>
            <a:r>
              <a:rPr lang="en-AU" sz="2800" dirty="0" smtClean="0">
                <a:latin typeface="Century Gothic" panose="020B0502020202020204" pitchFamily="34" charset="0"/>
              </a:rPr>
              <a:t> A girl pulls a cart by applying a force on the cart handle. The girl can adjust the height of the handle to 45</a:t>
            </a:r>
            <a:r>
              <a:rPr lang="en-AU" sz="2800" baseline="30000" dirty="0" smtClean="0">
                <a:latin typeface="Century Gothic" panose="020B0502020202020204" pitchFamily="34" charset="0"/>
              </a:rPr>
              <a:t>o</a:t>
            </a:r>
            <a:r>
              <a:rPr lang="en-AU" sz="2800" dirty="0" smtClean="0">
                <a:latin typeface="Century Gothic" panose="020B0502020202020204" pitchFamily="34" charset="0"/>
              </a:rPr>
              <a:t> and 30</a:t>
            </a:r>
            <a:r>
              <a:rPr lang="en-AU" sz="2800" baseline="30000" dirty="0" smtClean="0">
                <a:latin typeface="Century Gothic" panose="020B0502020202020204" pitchFamily="34" charset="0"/>
              </a:rPr>
              <a:t>o</a:t>
            </a:r>
            <a:r>
              <a:rPr lang="en-AU" sz="2800" dirty="0" smtClean="0">
                <a:latin typeface="Century Gothic" panose="020B0502020202020204" pitchFamily="34" charset="0"/>
              </a:rPr>
              <a:t>. What position will require the least amount of work? (Need to show this using mathematical terms)</a:t>
            </a:r>
          </a:p>
          <a:p>
            <a:pPr marL="0" indent="0">
              <a:buNone/>
            </a:pPr>
            <a:r>
              <a:rPr lang="en-AU" sz="2800" b="1" dirty="0" smtClean="0">
                <a:latin typeface="Century Gothic" panose="020B0502020202020204" pitchFamily="34" charset="0"/>
              </a:rPr>
              <a:t>Solution</a:t>
            </a:r>
          </a:p>
          <a:p>
            <a:pPr marL="0" indent="0">
              <a:spcBef>
                <a:spcPts val="0"/>
              </a:spcBef>
              <a:buNone/>
            </a:pPr>
            <a:r>
              <a:rPr lang="en-AU" sz="2800" dirty="0" smtClean="0">
                <a:latin typeface="Century Gothic" panose="020B0502020202020204" pitchFamily="34" charset="0"/>
              </a:rPr>
              <a:t>For the purpose of this proof the frictional force, </a:t>
            </a:r>
            <a:r>
              <a:rPr lang="en-AU" sz="2800" dirty="0" err="1" smtClean="0">
                <a:latin typeface="Century Gothic" panose="020B0502020202020204" pitchFamily="34" charset="0"/>
              </a:rPr>
              <a:t>F</a:t>
            </a:r>
            <a:r>
              <a:rPr lang="en-AU" sz="2800" baseline="-25000" dirty="0" err="1" smtClean="0">
                <a:latin typeface="Century Gothic" panose="020B0502020202020204" pitchFamily="34" charset="0"/>
              </a:rPr>
              <a:t>f</a:t>
            </a:r>
            <a:r>
              <a:rPr lang="en-AU" sz="2800" dirty="0" smtClean="0">
                <a:latin typeface="Century Gothic" panose="020B0502020202020204" pitchFamily="34" charset="0"/>
              </a:rPr>
              <a:t>, is the same for both carts in the horizontal direction.</a:t>
            </a:r>
          </a:p>
          <a:p>
            <a:pPr marL="444500" indent="-444500">
              <a:spcBef>
                <a:spcPts val="0"/>
              </a:spcBef>
              <a:buNone/>
            </a:pPr>
            <a:endParaRPr lang="en-AU" sz="2800" dirty="0">
              <a:latin typeface="Century Gothic" panose="020B0502020202020204" pitchFamily="34" charset="0"/>
            </a:endParaRPr>
          </a:p>
          <a:p>
            <a:pPr marL="444500" indent="-444500">
              <a:spcBef>
                <a:spcPts val="0"/>
              </a:spcBef>
              <a:buNone/>
            </a:pPr>
            <a:endParaRPr lang="en-AU" sz="2800" dirty="0" smtClean="0">
              <a:latin typeface="Century Gothic" panose="020B0502020202020204" pitchFamily="34" charset="0"/>
            </a:endParaRPr>
          </a:p>
          <a:p>
            <a:pPr marL="444500" indent="-444500">
              <a:spcBef>
                <a:spcPts val="0"/>
              </a:spcBef>
              <a:buNone/>
            </a:pPr>
            <a:endParaRPr lang="en-AU" sz="2800" dirty="0">
              <a:latin typeface="Century Gothic" panose="020B0502020202020204" pitchFamily="34" charset="0"/>
            </a:endParaRPr>
          </a:p>
          <a:p>
            <a:pPr marL="444500" indent="-444500">
              <a:spcBef>
                <a:spcPts val="0"/>
              </a:spcBef>
              <a:buNone/>
            </a:pPr>
            <a:endParaRPr lang="en-AU" sz="2800" dirty="0" smtClean="0">
              <a:latin typeface="Century Gothic" panose="020B0502020202020204" pitchFamily="34" charset="0"/>
            </a:endParaRPr>
          </a:p>
          <a:p>
            <a:pPr marL="0" indent="0">
              <a:spcBef>
                <a:spcPts val="0"/>
              </a:spcBef>
              <a:buNone/>
            </a:pPr>
            <a:r>
              <a:rPr lang="en-AU" sz="2800" dirty="0" smtClean="0">
                <a:latin typeface="Century Gothic" panose="020B0502020202020204" pitchFamily="34" charset="0"/>
              </a:rPr>
              <a:t> </a:t>
            </a:r>
          </a:p>
          <a:p>
            <a:pPr marL="0" indent="0">
              <a:spcBef>
                <a:spcPts val="0"/>
              </a:spcBef>
              <a:buNone/>
            </a:pPr>
            <a:endParaRPr lang="en-AU" sz="2800" dirty="0" smtClean="0">
              <a:latin typeface="Century Gothic" panose="020B050202020202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653136"/>
            <a:ext cx="9144000" cy="2204864"/>
          </a:xfrm>
          <a:prstGeom prst="rect">
            <a:avLst/>
          </a:prstGeom>
        </p:spPr>
      </p:pic>
    </p:spTree>
    <p:extLst>
      <p:ext uri="{BB962C8B-B14F-4D97-AF65-F5344CB8AC3E}">
        <p14:creationId xmlns:p14="http://schemas.microsoft.com/office/powerpoint/2010/main" val="371368439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AU" sz="4400" b="1" dirty="0" smtClean="0"/>
              <a:t>Kinetic Energy</a:t>
            </a:r>
            <a:endParaRPr lang="en-AU" sz="4400" b="1" dirty="0"/>
          </a:p>
        </p:txBody>
      </p:sp>
      <p:sp>
        <p:nvSpPr>
          <p:cNvPr id="7" name="Content Placeholder 6"/>
          <p:cNvSpPr>
            <a:spLocks noGrp="1"/>
          </p:cNvSpPr>
          <p:nvPr>
            <p:ph idx="1"/>
          </p:nvPr>
        </p:nvSpPr>
        <p:spPr>
          <a:xfrm>
            <a:off x="179512" y="1196752"/>
            <a:ext cx="8784976" cy="5400600"/>
          </a:xfrm>
        </p:spPr>
        <p:txBody>
          <a:bodyPr>
            <a:noAutofit/>
          </a:bodyPr>
          <a:lstStyle/>
          <a:p>
            <a:pPr marL="0" indent="0">
              <a:buNone/>
            </a:pPr>
            <a:r>
              <a:rPr lang="en-AU" sz="2800" b="1" u="sng" dirty="0" smtClean="0">
                <a:latin typeface="Century Gothic" panose="020B0502020202020204" pitchFamily="34" charset="0"/>
              </a:rPr>
              <a:t>Definition:</a:t>
            </a:r>
            <a:r>
              <a:rPr lang="en-AU" sz="2800" b="1" dirty="0" smtClean="0">
                <a:latin typeface="Century Gothic" panose="020B0502020202020204" pitchFamily="34" charset="0"/>
              </a:rPr>
              <a:t> An object in motion has the ability to do work.</a:t>
            </a:r>
          </a:p>
          <a:p>
            <a:pPr marL="0" indent="0">
              <a:buNone/>
            </a:pPr>
            <a:endParaRPr lang="en-AU" sz="1100" b="1" dirty="0">
              <a:latin typeface="Century Gothic" panose="020B0502020202020204" pitchFamily="34" charset="0"/>
            </a:endParaRPr>
          </a:p>
          <a:p>
            <a:pPr marL="0" indent="0">
              <a:buNone/>
            </a:pPr>
            <a:r>
              <a:rPr lang="en-AU" sz="2800" b="1" dirty="0" smtClean="0">
                <a:latin typeface="Century Gothic" panose="020B0502020202020204" pitchFamily="34" charset="0"/>
              </a:rPr>
              <a:t>Kinetic Energy = ½ </a:t>
            </a:r>
            <a:r>
              <a:rPr lang="en-AU" sz="2800" b="1" dirty="0">
                <a:latin typeface="Century Gothic" panose="020B0502020202020204" pitchFamily="34" charset="0"/>
              </a:rPr>
              <a:t>× </a:t>
            </a:r>
            <a:r>
              <a:rPr lang="en-AU" sz="2800" b="1" dirty="0" smtClean="0">
                <a:latin typeface="Century Gothic" panose="020B0502020202020204" pitchFamily="34" charset="0"/>
              </a:rPr>
              <a:t>mass × velocity</a:t>
            </a:r>
            <a:r>
              <a:rPr lang="en-AU" sz="2800" b="1" baseline="30000" dirty="0" smtClean="0">
                <a:latin typeface="Century Gothic" panose="020B0502020202020204" pitchFamily="34" charset="0"/>
              </a:rPr>
              <a:t>2</a:t>
            </a:r>
          </a:p>
          <a:p>
            <a:pPr marL="0" indent="0">
              <a:buNone/>
            </a:pPr>
            <a:endParaRPr lang="en-AU" sz="1100" b="1" dirty="0">
              <a:latin typeface="Century Gothic" panose="020B0502020202020204" pitchFamily="34" charset="0"/>
            </a:endParaRPr>
          </a:p>
          <a:p>
            <a:pPr marL="0" indent="0">
              <a:buNone/>
            </a:pPr>
            <a:r>
              <a:rPr lang="en-AU" sz="5400" b="1" dirty="0" smtClean="0">
                <a:latin typeface="Century Gothic" panose="020B0502020202020204" pitchFamily="34" charset="0"/>
              </a:rPr>
              <a:t>     </a:t>
            </a:r>
            <a:r>
              <a:rPr lang="en-AU" sz="5400" b="1" dirty="0" err="1" smtClean="0">
                <a:latin typeface="Century Gothic" panose="020B0502020202020204" pitchFamily="34" charset="0"/>
              </a:rPr>
              <a:t>E</a:t>
            </a:r>
            <a:r>
              <a:rPr lang="en-AU" sz="5400" b="1" baseline="-25000" dirty="0" err="1" smtClean="0">
                <a:latin typeface="Century Gothic" panose="020B0502020202020204" pitchFamily="34" charset="0"/>
              </a:rPr>
              <a:t>k</a:t>
            </a:r>
            <a:r>
              <a:rPr lang="en-AU" sz="5400" b="1" dirty="0" smtClean="0">
                <a:latin typeface="Century Gothic" panose="020B0502020202020204" pitchFamily="34" charset="0"/>
              </a:rPr>
              <a:t> = </a:t>
            </a:r>
            <a:r>
              <a:rPr lang="en-AU" sz="5400" b="1" dirty="0">
                <a:latin typeface="Century Gothic" panose="020B0502020202020204" pitchFamily="34" charset="0"/>
              </a:rPr>
              <a:t>½ × </a:t>
            </a:r>
            <a:r>
              <a:rPr lang="en-AU" sz="5400" b="1" dirty="0" smtClean="0">
                <a:latin typeface="Century Gothic" panose="020B0502020202020204" pitchFamily="34" charset="0"/>
              </a:rPr>
              <a:t>m </a:t>
            </a:r>
            <a:r>
              <a:rPr lang="en-AU" sz="5400" b="1" dirty="0">
                <a:latin typeface="Century Gothic" panose="020B0502020202020204" pitchFamily="34" charset="0"/>
              </a:rPr>
              <a:t>× </a:t>
            </a:r>
            <a:r>
              <a:rPr lang="en-AU" sz="5400" b="1" dirty="0" smtClean="0">
                <a:latin typeface="Century Gothic" panose="020B0502020202020204" pitchFamily="34" charset="0"/>
              </a:rPr>
              <a:t>v</a:t>
            </a:r>
            <a:r>
              <a:rPr lang="en-AU" sz="5400" b="1" baseline="30000" dirty="0" smtClean="0">
                <a:latin typeface="Century Gothic" panose="020B0502020202020204" pitchFamily="34" charset="0"/>
              </a:rPr>
              <a:t>2</a:t>
            </a:r>
          </a:p>
          <a:p>
            <a:pPr marL="0" indent="0">
              <a:buNone/>
            </a:pPr>
            <a:r>
              <a:rPr lang="en-AU" sz="5400" b="1" dirty="0" smtClean="0">
                <a:latin typeface="Century Gothic" panose="020B0502020202020204" pitchFamily="34" charset="0"/>
              </a:rPr>
              <a:t>	  </a:t>
            </a:r>
            <a:r>
              <a:rPr lang="en-AU" sz="5400" b="1" dirty="0" err="1" smtClean="0">
                <a:latin typeface="Century Gothic" panose="020B0502020202020204" pitchFamily="34" charset="0"/>
              </a:rPr>
              <a:t>E</a:t>
            </a:r>
            <a:r>
              <a:rPr lang="en-AU" sz="5400" b="1" baseline="-25000" dirty="0" err="1" smtClean="0">
                <a:latin typeface="Century Gothic" panose="020B0502020202020204" pitchFamily="34" charset="0"/>
              </a:rPr>
              <a:t>k</a:t>
            </a:r>
            <a:r>
              <a:rPr lang="en-AU" sz="5400" b="1" dirty="0" smtClean="0">
                <a:latin typeface="Century Gothic" panose="020B0502020202020204" pitchFamily="34" charset="0"/>
              </a:rPr>
              <a:t> </a:t>
            </a:r>
            <a:r>
              <a:rPr lang="en-AU" sz="5400" b="1" dirty="0">
                <a:latin typeface="Century Gothic" panose="020B0502020202020204" pitchFamily="34" charset="0"/>
              </a:rPr>
              <a:t>= ½ × m × </a:t>
            </a:r>
            <a:r>
              <a:rPr lang="en-AU" sz="5400" b="1" dirty="0" smtClean="0">
                <a:latin typeface="Century Gothic" panose="020B0502020202020204" pitchFamily="34" charset="0"/>
              </a:rPr>
              <a:t>(v</a:t>
            </a:r>
            <a:r>
              <a:rPr lang="en-AU" sz="5400" b="1" baseline="30000" dirty="0" smtClean="0">
                <a:latin typeface="Century Gothic" panose="020B0502020202020204" pitchFamily="34" charset="0"/>
              </a:rPr>
              <a:t>2</a:t>
            </a:r>
            <a:r>
              <a:rPr lang="en-AU" sz="5400" b="1" dirty="0" smtClean="0">
                <a:latin typeface="Century Gothic" panose="020B0502020202020204" pitchFamily="34" charset="0"/>
              </a:rPr>
              <a:t> – u</a:t>
            </a:r>
            <a:r>
              <a:rPr lang="en-AU" sz="5400" b="1" baseline="30000" dirty="0" smtClean="0">
                <a:latin typeface="Century Gothic" panose="020B0502020202020204" pitchFamily="34" charset="0"/>
              </a:rPr>
              <a:t>2</a:t>
            </a:r>
            <a:r>
              <a:rPr lang="en-AU" sz="5400" b="1" dirty="0" smtClean="0">
                <a:latin typeface="Century Gothic" panose="020B0502020202020204" pitchFamily="34" charset="0"/>
              </a:rPr>
              <a:t>)</a:t>
            </a:r>
            <a:endParaRPr lang="en-AU" sz="5400" b="1" dirty="0">
              <a:latin typeface="Century Gothic" panose="020B0502020202020204" pitchFamily="34" charset="0"/>
            </a:endParaRPr>
          </a:p>
          <a:p>
            <a:pPr marL="0" indent="0">
              <a:buNone/>
            </a:pPr>
            <a:endParaRPr lang="en-AU" sz="1100" b="1" dirty="0" smtClean="0">
              <a:latin typeface="Century Gothic" panose="020B0502020202020204" pitchFamily="34" charset="0"/>
            </a:endParaRPr>
          </a:p>
          <a:p>
            <a:pPr marL="0" indent="0">
              <a:buNone/>
            </a:pPr>
            <a:r>
              <a:rPr lang="en-AU" sz="2800" b="1" dirty="0" smtClean="0">
                <a:latin typeface="Century Gothic" panose="020B0502020202020204" pitchFamily="34" charset="0"/>
              </a:rPr>
              <a:t>Units: Joules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4088" y="5021755"/>
            <a:ext cx="3780789" cy="1867057"/>
          </a:xfrm>
          <a:prstGeom prst="rect">
            <a:avLst/>
          </a:prstGeom>
        </p:spPr>
      </p:pic>
    </p:spTree>
    <p:extLst>
      <p:ext uri="{BB962C8B-B14F-4D97-AF65-F5344CB8AC3E}">
        <p14:creationId xmlns:p14="http://schemas.microsoft.com/office/powerpoint/2010/main" val="3988171656"/>
      </p:ext>
    </p:extLst>
  </p:cSld>
  <p:clrMapOvr>
    <a:masterClrMapping/>
  </p:clrMapOvr>
  <p:transition>
    <p:fade thruBlk="1"/>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67544" y="332656"/>
            <a:ext cx="7055380" cy="936104"/>
          </a:xfrm>
        </p:spPr>
        <p:txBody>
          <a:bodyPr/>
          <a:lstStyle/>
          <a:p>
            <a:r>
              <a:rPr lang="en-AU" sz="4400" b="1" dirty="0" smtClean="0"/>
              <a:t>Kinetic Energy</a:t>
            </a:r>
            <a:endParaRPr lang="en-AU" sz="4400" b="1" dirty="0"/>
          </a:p>
        </p:txBody>
      </p:sp>
      <p:sp>
        <p:nvSpPr>
          <p:cNvPr id="7" name="Content Placeholder 6"/>
          <p:cNvSpPr>
            <a:spLocks noGrp="1"/>
          </p:cNvSpPr>
          <p:nvPr>
            <p:ph idx="1"/>
          </p:nvPr>
        </p:nvSpPr>
        <p:spPr>
          <a:xfrm>
            <a:off x="179512" y="1412776"/>
            <a:ext cx="8784976" cy="5184576"/>
          </a:xfrm>
        </p:spPr>
        <p:txBody>
          <a:bodyPr>
            <a:normAutofit lnSpcReduction="10000"/>
          </a:bodyPr>
          <a:lstStyle/>
          <a:p>
            <a:pPr marL="0" indent="0">
              <a:buNone/>
            </a:pPr>
            <a:r>
              <a:rPr lang="en-AU" sz="2800" b="1" u="sng" dirty="0" smtClean="0">
                <a:solidFill>
                  <a:schemeClr val="accent1">
                    <a:lumMod val="40000"/>
                    <a:lumOff val="60000"/>
                  </a:schemeClr>
                </a:solidFill>
                <a:latin typeface="Century Gothic" panose="020B0502020202020204" pitchFamily="34" charset="0"/>
              </a:rPr>
              <a:t>Example 9.1e:</a:t>
            </a:r>
            <a:r>
              <a:rPr lang="en-AU" sz="2800" dirty="0" smtClean="0">
                <a:latin typeface="Century Gothic" panose="020B0502020202020204" pitchFamily="34" charset="0"/>
              </a:rPr>
              <a:t> A car of mass 1120 kg is travelling at 80 km h</a:t>
            </a:r>
            <a:r>
              <a:rPr lang="en-AU" sz="2800" baseline="30000" dirty="0" smtClean="0">
                <a:latin typeface="Century Gothic" panose="020B0502020202020204" pitchFamily="34" charset="0"/>
              </a:rPr>
              <a:t>-1</a:t>
            </a:r>
            <a:r>
              <a:rPr lang="en-AU" sz="2800" dirty="0" smtClean="0">
                <a:latin typeface="Century Gothic" panose="020B0502020202020204" pitchFamily="34" charset="0"/>
              </a:rPr>
              <a:t> and slows to 30 km h</a:t>
            </a:r>
            <a:r>
              <a:rPr lang="en-AU" sz="2800" baseline="30000" dirty="0" smtClean="0">
                <a:latin typeface="Century Gothic" panose="020B0502020202020204" pitchFamily="34" charset="0"/>
              </a:rPr>
              <a:t>-1 </a:t>
            </a:r>
            <a:r>
              <a:rPr lang="en-AU" sz="2800" dirty="0" smtClean="0">
                <a:latin typeface="Century Gothic" panose="020B0502020202020204" pitchFamily="34" charset="0"/>
              </a:rPr>
              <a:t>as it approaches a road works site. The distance travelled during the deceleration is 100 m. Determine;</a:t>
            </a:r>
          </a:p>
          <a:p>
            <a:pPr marL="457200" indent="-457200">
              <a:buAutoNum type="alphaLcParenR"/>
            </a:pPr>
            <a:r>
              <a:rPr lang="en-AU" sz="2800" dirty="0" smtClean="0">
                <a:latin typeface="Century Gothic" panose="020B0502020202020204" pitchFamily="34" charset="0"/>
              </a:rPr>
              <a:t>The cars initial Kinetic Energy	</a:t>
            </a:r>
            <a:endParaRPr lang="en-AU" sz="2800" baseline="30000" dirty="0" smtClean="0">
              <a:latin typeface="Century Gothic" panose="020B0502020202020204" pitchFamily="34" charset="0"/>
            </a:endParaRPr>
          </a:p>
          <a:p>
            <a:pPr marL="457200" indent="-457200">
              <a:buFont typeface="+mj-lt"/>
              <a:buAutoNum type="alphaLcParenR" startAt="2"/>
            </a:pPr>
            <a:r>
              <a:rPr lang="en-AU" sz="2800" dirty="0" smtClean="0">
                <a:latin typeface="Century Gothic" panose="020B0502020202020204" pitchFamily="34" charset="0"/>
              </a:rPr>
              <a:t>The “Work Done” by the brakes in slowing the car down.	</a:t>
            </a:r>
          </a:p>
          <a:p>
            <a:pPr marL="457200" indent="-457200">
              <a:buFont typeface="+mj-lt"/>
              <a:buAutoNum type="alphaLcParenR" startAt="2"/>
            </a:pPr>
            <a:r>
              <a:rPr lang="en-AU" sz="2800" dirty="0" smtClean="0">
                <a:latin typeface="Century Gothic" panose="020B0502020202020204" pitchFamily="34" charset="0"/>
              </a:rPr>
              <a:t>The average force applied by the brakes</a:t>
            </a:r>
          </a:p>
          <a:p>
            <a:pPr marL="457200" indent="-457200">
              <a:buFont typeface="+mj-lt"/>
              <a:buAutoNum type="alphaLcParenR" startAt="2"/>
            </a:pPr>
            <a:r>
              <a:rPr lang="en-AU" sz="2800" dirty="0" smtClean="0">
                <a:latin typeface="Century Gothic" panose="020B0502020202020204" pitchFamily="34" charset="0"/>
              </a:rPr>
              <a:t>The acceleration as the car slows.</a:t>
            </a:r>
          </a:p>
          <a:p>
            <a:pPr marL="0" indent="0">
              <a:spcBef>
                <a:spcPts val="0"/>
              </a:spcBef>
              <a:buNone/>
            </a:pPr>
            <a:r>
              <a:rPr lang="en-AU" sz="2800" dirty="0" smtClean="0">
                <a:latin typeface="Century Gothic" panose="020B0502020202020204" pitchFamily="34" charset="0"/>
              </a:rPr>
              <a:t>	</a:t>
            </a:r>
            <a:r>
              <a:rPr lang="en-AU" sz="2800" dirty="0">
                <a:latin typeface="Century Gothic" panose="020B0502020202020204" pitchFamily="34" charset="0"/>
              </a:rPr>
              <a:t>	</a:t>
            </a:r>
            <a:endParaRPr lang="en-AU" sz="2800" dirty="0" smtClean="0">
              <a:latin typeface="Century Gothic" panose="020B0502020202020204" pitchFamily="34" charset="0"/>
            </a:endParaRPr>
          </a:p>
        </p:txBody>
      </p:sp>
    </p:spTree>
    <p:extLst>
      <p:ext uri="{BB962C8B-B14F-4D97-AF65-F5344CB8AC3E}">
        <p14:creationId xmlns:p14="http://schemas.microsoft.com/office/powerpoint/2010/main" val="252905463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2092</TotalTime>
  <Words>2386</Words>
  <Application>Microsoft Office PowerPoint</Application>
  <PresentationFormat>On-screen Show (4:3)</PresentationFormat>
  <Paragraphs>339</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Arial</vt:lpstr>
      <vt:lpstr>Cambria Math</vt:lpstr>
      <vt:lpstr>Century Gothic</vt:lpstr>
      <vt:lpstr>Times New Roman</vt:lpstr>
      <vt:lpstr>Wingdings</vt:lpstr>
      <vt:lpstr>Wingdings 3</vt:lpstr>
      <vt:lpstr>Ion</vt:lpstr>
      <vt:lpstr>Energy</vt:lpstr>
      <vt:lpstr>Conservation of Energy</vt:lpstr>
      <vt:lpstr>Energy</vt:lpstr>
      <vt:lpstr>Energy</vt:lpstr>
      <vt:lpstr>Work</vt:lpstr>
      <vt:lpstr>Work</vt:lpstr>
      <vt:lpstr>Work</vt:lpstr>
      <vt:lpstr>Kinetic Energy</vt:lpstr>
      <vt:lpstr>Kinetic Energy</vt:lpstr>
      <vt:lpstr>Gravitational Potential Energy</vt:lpstr>
      <vt:lpstr>Gravitational Potential Energy</vt:lpstr>
      <vt:lpstr>Potential Examples</vt:lpstr>
      <vt:lpstr>Energy</vt:lpstr>
      <vt:lpstr>Homework, Context &amp; Keywords</vt:lpstr>
      <vt:lpstr>Hooke's Law and Work</vt:lpstr>
      <vt:lpstr>Work applied at angles</vt:lpstr>
      <vt:lpstr>Work and Graphs</vt:lpstr>
      <vt:lpstr>Work and Graphs</vt:lpstr>
      <vt:lpstr>Hooke’s Law</vt:lpstr>
      <vt:lpstr>Hooke’s Law</vt:lpstr>
      <vt:lpstr>Homework, Context &amp; Keywords</vt:lpstr>
      <vt:lpstr>Work and Power</vt:lpstr>
      <vt:lpstr>Relationship between Ek &amp; Ep</vt:lpstr>
      <vt:lpstr>Relationship between Ek &amp; Ep</vt:lpstr>
      <vt:lpstr>Relationship between Ek &amp; Ep</vt:lpstr>
      <vt:lpstr>Relationship between Ek &amp; Ep</vt:lpstr>
      <vt:lpstr>Power</vt:lpstr>
      <vt:lpstr>Homework, Context &amp; Keywords</vt:lpstr>
      <vt:lpstr>Impulse, Inelastic and Elastic Collisions</vt:lpstr>
      <vt:lpstr>PowerPoint Presentation</vt:lpstr>
      <vt:lpstr>Momentum</vt:lpstr>
      <vt:lpstr>Momentum</vt:lpstr>
      <vt:lpstr>Momentum</vt:lpstr>
      <vt:lpstr>PowerPoint Presentation</vt:lpstr>
      <vt:lpstr>Impulse</vt:lpstr>
      <vt:lpstr>Estimation of Time</vt:lpstr>
      <vt:lpstr>Conservation of Momentum</vt:lpstr>
      <vt:lpstr>Conservation of Momentum</vt:lpstr>
      <vt:lpstr>PowerPoint Presentation</vt:lpstr>
      <vt:lpstr>Conservation of Momentum</vt:lpstr>
      <vt:lpstr>Conservation of Momentum</vt:lpstr>
      <vt:lpstr>PowerPoint Presentation</vt:lpstr>
      <vt:lpstr>Elastic and Inelastic Collisions</vt:lpstr>
      <vt:lpstr>Elastic Collision</vt:lpstr>
      <vt:lpstr>Inelastic Collision</vt:lpstr>
      <vt:lpstr>Collisions</vt:lpstr>
      <vt:lpstr>Homework, Context &amp; Keywords</vt:lpstr>
    </vt:vector>
  </TitlesOfParts>
  <Company>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Parkinson</dc:creator>
  <cp:lastModifiedBy>Kim</cp:lastModifiedBy>
  <cp:revision>164</cp:revision>
  <cp:lastPrinted>2016-03-13T02:01:37Z</cp:lastPrinted>
  <dcterms:created xsi:type="dcterms:W3CDTF">2003-08-31T13:22:51Z</dcterms:created>
  <dcterms:modified xsi:type="dcterms:W3CDTF">2016-03-13T02:02:03Z</dcterms:modified>
</cp:coreProperties>
</file>

<file path=docProps/thumbnail.jpeg>
</file>